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861" r:id="rId2"/>
    <p:sldId id="1088" r:id="rId3"/>
    <p:sldId id="1098" r:id="rId4"/>
    <p:sldId id="1090" r:id="rId5"/>
    <p:sldId id="1099" r:id="rId6"/>
    <p:sldId id="1100" r:id="rId7"/>
    <p:sldId id="1102" r:id="rId8"/>
    <p:sldId id="1101" r:id="rId9"/>
    <p:sldId id="1096" r:id="rId10"/>
    <p:sldId id="1103" r:id="rId11"/>
    <p:sldId id="1105" r:id="rId12"/>
    <p:sldId id="1106" r:id="rId13"/>
    <p:sldId id="1107" r:id="rId14"/>
    <p:sldId id="1108" r:id="rId15"/>
    <p:sldId id="1104" r:id="rId16"/>
    <p:sldId id="1109" r:id="rId17"/>
    <p:sldId id="1112" r:id="rId18"/>
    <p:sldId id="1113" r:id="rId19"/>
    <p:sldId id="1114" r:id="rId20"/>
    <p:sldId id="1115" r:id="rId21"/>
    <p:sldId id="1116" r:id="rId22"/>
    <p:sldId id="1117" r:id="rId23"/>
    <p:sldId id="1111" r:id="rId24"/>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639" autoAdjust="0"/>
    <p:restoredTop sz="82440" autoAdjust="0"/>
  </p:normalViewPr>
  <p:slideViewPr>
    <p:cSldViewPr>
      <p:cViewPr varScale="1">
        <p:scale>
          <a:sx n="95" d="100"/>
          <a:sy n="95" d="100"/>
        </p:scale>
        <p:origin x="184" y="1096"/>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8/8/21</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31066197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8992403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12</a:t>
            </a:fld>
            <a:endParaRPr lang="en-US" dirty="0"/>
          </a:p>
        </p:txBody>
      </p:sp>
    </p:spTree>
    <p:extLst>
      <p:ext uri="{BB962C8B-B14F-4D97-AF65-F5344CB8AC3E}">
        <p14:creationId xmlns:p14="http://schemas.microsoft.com/office/powerpoint/2010/main" val="13630387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13</a:t>
            </a:fld>
            <a:endParaRPr lang="en-US" dirty="0"/>
          </a:p>
        </p:txBody>
      </p:sp>
    </p:spTree>
    <p:extLst>
      <p:ext uri="{BB962C8B-B14F-4D97-AF65-F5344CB8AC3E}">
        <p14:creationId xmlns:p14="http://schemas.microsoft.com/office/powerpoint/2010/main" val="28360395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14</a:t>
            </a:fld>
            <a:endParaRPr lang="en-US" dirty="0"/>
          </a:p>
        </p:txBody>
      </p:sp>
    </p:spTree>
    <p:extLst>
      <p:ext uri="{BB962C8B-B14F-4D97-AF65-F5344CB8AC3E}">
        <p14:creationId xmlns:p14="http://schemas.microsoft.com/office/powerpoint/2010/main" val="42205347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15</a:t>
            </a:fld>
            <a:endParaRPr lang="en-US" dirty="0"/>
          </a:p>
        </p:txBody>
      </p:sp>
    </p:spTree>
    <p:extLst>
      <p:ext uri="{BB962C8B-B14F-4D97-AF65-F5344CB8AC3E}">
        <p14:creationId xmlns:p14="http://schemas.microsoft.com/office/powerpoint/2010/main" val="38971506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16</a:t>
            </a:fld>
            <a:endParaRPr lang="en-US" dirty="0"/>
          </a:p>
        </p:txBody>
      </p:sp>
    </p:spTree>
    <p:extLst>
      <p:ext uri="{BB962C8B-B14F-4D97-AF65-F5344CB8AC3E}">
        <p14:creationId xmlns:p14="http://schemas.microsoft.com/office/powerpoint/2010/main" val="31594388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17</a:t>
            </a:fld>
            <a:endParaRPr lang="en-US" dirty="0"/>
          </a:p>
        </p:txBody>
      </p:sp>
    </p:spTree>
    <p:extLst>
      <p:ext uri="{BB962C8B-B14F-4D97-AF65-F5344CB8AC3E}">
        <p14:creationId xmlns:p14="http://schemas.microsoft.com/office/powerpoint/2010/main" val="13590061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18</a:t>
            </a:fld>
            <a:endParaRPr lang="en-US" dirty="0"/>
          </a:p>
        </p:txBody>
      </p:sp>
    </p:spTree>
    <p:extLst>
      <p:ext uri="{BB962C8B-B14F-4D97-AF65-F5344CB8AC3E}">
        <p14:creationId xmlns:p14="http://schemas.microsoft.com/office/powerpoint/2010/main" val="32964953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19</a:t>
            </a:fld>
            <a:endParaRPr lang="en-US" dirty="0"/>
          </a:p>
        </p:txBody>
      </p:sp>
    </p:spTree>
    <p:extLst>
      <p:ext uri="{BB962C8B-B14F-4D97-AF65-F5344CB8AC3E}">
        <p14:creationId xmlns:p14="http://schemas.microsoft.com/office/powerpoint/2010/main" val="4103504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28934800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20</a:t>
            </a:fld>
            <a:endParaRPr lang="en-US" dirty="0"/>
          </a:p>
        </p:txBody>
      </p:sp>
    </p:spTree>
    <p:extLst>
      <p:ext uri="{BB962C8B-B14F-4D97-AF65-F5344CB8AC3E}">
        <p14:creationId xmlns:p14="http://schemas.microsoft.com/office/powerpoint/2010/main" val="17415294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21</a:t>
            </a:fld>
            <a:endParaRPr lang="en-US" dirty="0"/>
          </a:p>
        </p:txBody>
      </p:sp>
    </p:spTree>
    <p:extLst>
      <p:ext uri="{BB962C8B-B14F-4D97-AF65-F5344CB8AC3E}">
        <p14:creationId xmlns:p14="http://schemas.microsoft.com/office/powerpoint/2010/main" val="32737158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22</a:t>
            </a:fld>
            <a:endParaRPr lang="en-US" dirty="0"/>
          </a:p>
        </p:txBody>
      </p:sp>
    </p:spTree>
    <p:extLst>
      <p:ext uri="{BB962C8B-B14F-4D97-AF65-F5344CB8AC3E}">
        <p14:creationId xmlns:p14="http://schemas.microsoft.com/office/powerpoint/2010/main" val="201825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23</a:t>
            </a:fld>
            <a:endParaRPr lang="en-US" dirty="0"/>
          </a:p>
        </p:txBody>
      </p:sp>
    </p:spTree>
    <p:extLst>
      <p:ext uri="{BB962C8B-B14F-4D97-AF65-F5344CB8AC3E}">
        <p14:creationId xmlns:p14="http://schemas.microsoft.com/office/powerpoint/2010/main" val="1604138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23140443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19864459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13407275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497952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42423438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1406655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2917124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2 Peter 2:4-22</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D4B2796E-74A1-1B42-9DA2-4A32C788AA24}"/>
              </a:ext>
            </a:extLst>
          </p:cNvPr>
          <p:cNvSpPr/>
          <p:nvPr/>
        </p:nvSpPr>
        <p:spPr>
          <a:xfrm>
            <a:off x="35496" y="1"/>
            <a:ext cx="9073008" cy="1631216"/>
          </a:xfrm>
          <a:prstGeom prst="rect">
            <a:avLst/>
          </a:prstGeom>
          <a:solidFill>
            <a:schemeClr val="bg1"/>
          </a:solidFill>
        </p:spPr>
        <p:txBody>
          <a:bodyPr wrap="square">
            <a:spAutoFit/>
          </a:bodyPr>
          <a:lstStyle/>
          <a:p>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1 Peter 2: (ESV) 13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Be subject </a:t>
            </a:r>
            <a:r>
              <a:rPr lang="en-AU" sz="2000" u="sng" dirty="0">
                <a:latin typeface="Comic Sans MS" panose="030F0902030302020204" pitchFamily="66" charset="0"/>
                <a:ea typeface="Times New Roman" panose="02020603050405020304" pitchFamily="18" charset="0"/>
                <a:cs typeface="Times New Roman" panose="02020603050405020304" pitchFamily="18" charset="0"/>
              </a:rPr>
              <a:t>for the Lord’s sake</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to every human institution, whether it be to the emperor as supreme,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14 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or to governors as sent by him to punish those who do evil and to praise those who do good.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15 </a:t>
            </a:r>
            <a:r>
              <a:rPr lang="en-AU" sz="2000" b="1" u="sng" dirty="0">
                <a:latin typeface="Comic Sans MS" panose="030F0902030302020204" pitchFamily="66" charset="0"/>
                <a:ea typeface="Times New Roman" panose="02020603050405020304" pitchFamily="18" charset="0"/>
                <a:cs typeface="Times New Roman" panose="02020603050405020304" pitchFamily="18" charset="0"/>
              </a:rPr>
              <a:t>For this is the will of God</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that by doing good you should put to silence the ignorance of foolish people.</a:t>
            </a:r>
            <a:r>
              <a:rPr lang="en-AU" sz="2000" dirty="0"/>
              <a:t>  </a:t>
            </a:r>
            <a:endParaRPr lang="en-AU" sz="2000"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3078843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False Teachers – unrighteous in remand until Judgment. But God rescues the Righteous.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88E95437-BBC9-4A48-9BD9-E9E20F9750F2}"/>
              </a:ext>
            </a:extLst>
          </p:cNvPr>
          <p:cNvSpPr txBox="1"/>
          <p:nvPr/>
        </p:nvSpPr>
        <p:spPr>
          <a:xfrm>
            <a:off x="395536" y="279555"/>
            <a:ext cx="7368311" cy="646331"/>
          </a:xfrm>
          <a:prstGeom prst="rect">
            <a:avLst/>
          </a:prstGeom>
          <a:noFill/>
          <a:ln>
            <a:noFill/>
          </a:ln>
        </p:spPr>
        <p:txBody>
          <a:bodyPr wrap="square" numCol="2"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evil angels are not spared;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Flood – Noah &amp; family saved;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Sodom &amp; Gomorrah – an example to us all.  But Lot saved</a:t>
            </a:r>
          </a:p>
        </p:txBody>
      </p:sp>
      <p:sp>
        <p:nvSpPr>
          <p:cNvPr id="19" name="TextBox 18">
            <a:extLst>
              <a:ext uri="{FF2B5EF4-FFF2-40B4-BE49-F238E27FC236}">
                <a16:creationId xmlns:a16="http://schemas.microsoft.com/office/drawing/2014/main" id="{414380F0-F9E8-D144-84CA-45168918791F}"/>
              </a:ext>
            </a:extLst>
          </p:cNvPr>
          <p:cNvSpPr txBox="1"/>
          <p:nvPr/>
        </p:nvSpPr>
        <p:spPr>
          <a:xfrm>
            <a:off x="7385" y="2152823"/>
            <a:ext cx="5489937"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Characteristics of the unrighteous (False Teachers)</a:t>
            </a:r>
            <a:endParaRPr lang="en-AU" u="sng" dirty="0">
              <a:solidFill>
                <a:schemeClr val="bg1"/>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70E83BC8-1BAB-084A-8969-07DE184F4658}"/>
              </a:ext>
            </a:extLst>
          </p:cNvPr>
          <p:cNvSpPr txBox="1"/>
          <p:nvPr/>
        </p:nvSpPr>
        <p:spPr>
          <a:xfrm>
            <a:off x="899592" y="925886"/>
            <a:ext cx="6635011" cy="923330"/>
          </a:xfrm>
          <a:prstGeom prst="rect">
            <a:avLst/>
          </a:prstGeom>
          <a:noFill/>
          <a:ln w="12700">
            <a:solidFill>
              <a:schemeClr val="bg1"/>
            </a:solidFill>
          </a:ln>
        </p:spPr>
        <p:txBody>
          <a:bodyPr wrap="square" rtlCol="0">
            <a:spAutoFit/>
          </a:bodyPr>
          <a:lstStyle/>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God will judge and punish the ungodly</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The righteous are rescued from these times of trial</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The wicked are kept under punishment until the Day of Judgment</a:t>
            </a:r>
          </a:p>
        </p:txBody>
      </p:sp>
      <p:sp>
        <p:nvSpPr>
          <p:cNvPr id="12" name="Rectangle 11">
            <a:extLst>
              <a:ext uri="{FF2B5EF4-FFF2-40B4-BE49-F238E27FC236}">
                <a16:creationId xmlns:a16="http://schemas.microsoft.com/office/drawing/2014/main" id="{D4B2796E-74A1-1B42-9DA2-4A32C788AA24}"/>
              </a:ext>
            </a:extLst>
          </p:cNvPr>
          <p:cNvSpPr/>
          <p:nvPr/>
        </p:nvSpPr>
        <p:spPr>
          <a:xfrm>
            <a:off x="7385" y="3721596"/>
            <a:ext cx="9141143" cy="369332"/>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10 </a:t>
            </a:r>
            <a:r>
              <a:rPr lang="en-AU" dirty="0">
                <a:latin typeface="Comic Sans MS" panose="030F0902030302020204" pitchFamily="66" charset="0"/>
                <a:ea typeface="Times New Roman" panose="02020603050405020304" pitchFamily="18" charset="0"/>
                <a:cs typeface="Times New Roman" panose="02020603050405020304" pitchFamily="18" charset="0"/>
              </a:rPr>
              <a:t>...especially those who indulge in the lust of defiling passion and despise authority</a:t>
            </a:r>
            <a:endParaRPr lang="en-AU" dirty="0">
              <a:latin typeface="Comic Sans MS" panose="030F0902030302020204" pitchFamily="66" charset="0"/>
              <a:ea typeface="Times New Roman" panose="02020603050405020304" pitchFamily="18" charset="0"/>
            </a:endParaRPr>
          </a:p>
        </p:txBody>
      </p:sp>
      <p:sp>
        <p:nvSpPr>
          <p:cNvPr id="14" name="TextBox 13">
            <a:extLst>
              <a:ext uri="{FF2B5EF4-FFF2-40B4-BE49-F238E27FC236}">
                <a16:creationId xmlns:a16="http://schemas.microsoft.com/office/drawing/2014/main" id="{D846951C-418B-9B41-926A-461674CEE7C3}"/>
              </a:ext>
            </a:extLst>
          </p:cNvPr>
          <p:cNvSpPr txBox="1"/>
          <p:nvPr/>
        </p:nvSpPr>
        <p:spPr>
          <a:xfrm>
            <a:off x="0" y="1847284"/>
            <a:ext cx="9148528"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 promise that we won’t have trials, but that we will be rescued from them (eternal glory)</a:t>
            </a:r>
          </a:p>
        </p:txBody>
      </p:sp>
      <p:sp>
        <p:nvSpPr>
          <p:cNvPr id="15" name="TextBox 14">
            <a:extLst>
              <a:ext uri="{FF2B5EF4-FFF2-40B4-BE49-F238E27FC236}">
                <a16:creationId xmlns:a16="http://schemas.microsoft.com/office/drawing/2014/main" id="{0C862AB8-242D-C743-B0DD-7ED5CAAFA15D}"/>
              </a:ext>
            </a:extLst>
          </p:cNvPr>
          <p:cNvSpPr txBox="1"/>
          <p:nvPr/>
        </p:nvSpPr>
        <p:spPr>
          <a:xfrm>
            <a:off x="0" y="2445426"/>
            <a:ext cx="399593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indulge in the lust of defiling passion</a:t>
            </a:r>
          </a:p>
        </p:txBody>
      </p:sp>
      <p:sp>
        <p:nvSpPr>
          <p:cNvPr id="17" name="TextBox 16">
            <a:extLst>
              <a:ext uri="{FF2B5EF4-FFF2-40B4-BE49-F238E27FC236}">
                <a16:creationId xmlns:a16="http://schemas.microsoft.com/office/drawing/2014/main" id="{5C016388-2D67-AB40-8150-9204D3D26B68}"/>
              </a:ext>
            </a:extLst>
          </p:cNvPr>
          <p:cNvSpPr txBox="1"/>
          <p:nvPr/>
        </p:nvSpPr>
        <p:spPr>
          <a:xfrm>
            <a:off x="3851920" y="2451939"/>
            <a:ext cx="4464496"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follow the corrupt desire of the sinful nature</a:t>
            </a:r>
          </a:p>
        </p:txBody>
      </p:sp>
      <p:sp>
        <p:nvSpPr>
          <p:cNvPr id="20" name="TextBox 19">
            <a:extLst>
              <a:ext uri="{FF2B5EF4-FFF2-40B4-BE49-F238E27FC236}">
                <a16:creationId xmlns:a16="http://schemas.microsoft.com/office/drawing/2014/main" id="{2124C2F0-1F8B-6A4E-83D6-70B94057858B}"/>
              </a:ext>
            </a:extLst>
          </p:cNvPr>
          <p:cNvSpPr txBox="1"/>
          <p:nvPr/>
        </p:nvSpPr>
        <p:spPr>
          <a:xfrm>
            <a:off x="338698" y="2713196"/>
            <a:ext cx="8805301"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about slipping into sin, but about a conscious surrendering to and embracing of sin</a:t>
            </a:r>
          </a:p>
        </p:txBody>
      </p:sp>
      <p:sp>
        <p:nvSpPr>
          <p:cNvPr id="21" name="TextBox 20">
            <a:extLst>
              <a:ext uri="{FF2B5EF4-FFF2-40B4-BE49-F238E27FC236}">
                <a16:creationId xmlns:a16="http://schemas.microsoft.com/office/drawing/2014/main" id="{6085357E-BC52-004E-AEE2-DEEBE765E5F7}"/>
              </a:ext>
            </a:extLst>
          </p:cNvPr>
          <p:cNvSpPr txBox="1"/>
          <p:nvPr/>
        </p:nvSpPr>
        <p:spPr>
          <a:xfrm>
            <a:off x="6875" y="3016067"/>
            <a:ext cx="226086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Despise Authority</a:t>
            </a:r>
          </a:p>
        </p:txBody>
      </p:sp>
      <p:sp>
        <p:nvSpPr>
          <p:cNvPr id="23" name="TextBox 22">
            <a:extLst>
              <a:ext uri="{FF2B5EF4-FFF2-40B4-BE49-F238E27FC236}">
                <a16:creationId xmlns:a16="http://schemas.microsoft.com/office/drawing/2014/main" id="{53677D97-38CC-9F45-8F99-189B60989E16}"/>
              </a:ext>
            </a:extLst>
          </p:cNvPr>
          <p:cNvSpPr txBox="1"/>
          <p:nvPr/>
        </p:nvSpPr>
        <p:spPr>
          <a:xfrm>
            <a:off x="2195736" y="3046012"/>
            <a:ext cx="694138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Christians commanded to be subject to (obey) our rulers </a:t>
            </a:r>
            <a:r>
              <a:rPr lang="en-AU" sz="1400" dirty="0">
                <a:solidFill>
                  <a:schemeClr val="bg1"/>
                </a:solidFill>
                <a:latin typeface="Times New Roman" panose="02020603050405020304" pitchFamily="18" charset="0"/>
                <a:cs typeface="Times New Roman" panose="02020603050405020304" pitchFamily="18" charset="0"/>
              </a:rPr>
              <a:t>(within limits)</a:t>
            </a:r>
          </a:p>
        </p:txBody>
      </p:sp>
    </p:spTree>
    <p:extLst>
      <p:ext uri="{BB962C8B-B14F-4D97-AF65-F5344CB8AC3E}">
        <p14:creationId xmlns:p14="http://schemas.microsoft.com/office/powerpoint/2010/main" val="3376397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False Teachers – unrighteous in remand until Judgment. But God rescues the Righteous.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88E95437-BBC9-4A48-9BD9-E9E20F9750F2}"/>
              </a:ext>
            </a:extLst>
          </p:cNvPr>
          <p:cNvSpPr txBox="1"/>
          <p:nvPr/>
        </p:nvSpPr>
        <p:spPr>
          <a:xfrm>
            <a:off x="395536" y="279555"/>
            <a:ext cx="7368311" cy="646331"/>
          </a:xfrm>
          <a:prstGeom prst="rect">
            <a:avLst/>
          </a:prstGeom>
          <a:noFill/>
          <a:ln>
            <a:noFill/>
          </a:ln>
        </p:spPr>
        <p:txBody>
          <a:bodyPr wrap="square" numCol="2"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evil angels are not spared;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Flood – Noah &amp; family saved;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Sodom &amp; Gomorrah – an example to us all.  But Lot saved</a:t>
            </a:r>
          </a:p>
        </p:txBody>
      </p:sp>
      <p:sp>
        <p:nvSpPr>
          <p:cNvPr id="19" name="TextBox 18">
            <a:extLst>
              <a:ext uri="{FF2B5EF4-FFF2-40B4-BE49-F238E27FC236}">
                <a16:creationId xmlns:a16="http://schemas.microsoft.com/office/drawing/2014/main" id="{414380F0-F9E8-D144-84CA-45168918791F}"/>
              </a:ext>
            </a:extLst>
          </p:cNvPr>
          <p:cNvSpPr txBox="1"/>
          <p:nvPr/>
        </p:nvSpPr>
        <p:spPr>
          <a:xfrm>
            <a:off x="7385" y="2152823"/>
            <a:ext cx="5489937"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Characteristics of the unrighteous (False Teachers)</a:t>
            </a:r>
            <a:endParaRPr lang="en-AU" u="sng" dirty="0">
              <a:solidFill>
                <a:schemeClr val="bg1"/>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70E83BC8-1BAB-084A-8969-07DE184F4658}"/>
              </a:ext>
            </a:extLst>
          </p:cNvPr>
          <p:cNvSpPr txBox="1"/>
          <p:nvPr/>
        </p:nvSpPr>
        <p:spPr>
          <a:xfrm>
            <a:off x="899592" y="925886"/>
            <a:ext cx="6635011" cy="923330"/>
          </a:xfrm>
          <a:prstGeom prst="rect">
            <a:avLst/>
          </a:prstGeom>
          <a:noFill/>
          <a:ln w="12700">
            <a:solidFill>
              <a:schemeClr val="bg1"/>
            </a:solidFill>
          </a:ln>
        </p:spPr>
        <p:txBody>
          <a:bodyPr wrap="square" rtlCol="0">
            <a:spAutoFit/>
          </a:bodyPr>
          <a:lstStyle/>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God will judge and punish the ungodly</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The righteous are rescued from these times of trial</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The wicked are kept under punishment until the Day of Judgment</a:t>
            </a:r>
          </a:p>
        </p:txBody>
      </p:sp>
      <p:sp>
        <p:nvSpPr>
          <p:cNvPr id="12" name="Rectangle 11">
            <a:extLst>
              <a:ext uri="{FF2B5EF4-FFF2-40B4-BE49-F238E27FC236}">
                <a16:creationId xmlns:a16="http://schemas.microsoft.com/office/drawing/2014/main" id="{D4B2796E-74A1-1B42-9DA2-4A32C788AA24}"/>
              </a:ext>
            </a:extLst>
          </p:cNvPr>
          <p:cNvSpPr/>
          <p:nvPr/>
        </p:nvSpPr>
        <p:spPr>
          <a:xfrm>
            <a:off x="683568" y="3396838"/>
            <a:ext cx="7444935" cy="923330"/>
          </a:xfrm>
          <a:prstGeom prst="rect">
            <a:avLst/>
          </a:prstGeom>
          <a:solidFill>
            <a:schemeClr val="bg1"/>
          </a:solidFill>
        </p:spPr>
        <p:txBody>
          <a:bodyPr wrap="square">
            <a:spAutoFit/>
          </a:bodyPr>
          <a:lstStyle/>
          <a:p>
            <a:r>
              <a:rPr lang="en-AU" dirty="0">
                <a:latin typeface="Comic Sans MS" panose="030F0902030302020204" pitchFamily="66" charset="0"/>
                <a:ea typeface="Times New Roman" panose="02020603050405020304" pitchFamily="18" charset="0"/>
                <a:cs typeface="Times New Roman" panose="02020603050405020304" pitchFamily="18" charset="0"/>
              </a:rPr>
              <a:t>Bold and wilful, they do not tremble as they blaspheme the glorious ones,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11 </a:t>
            </a:r>
            <a:r>
              <a:rPr lang="en-AU" dirty="0">
                <a:latin typeface="Comic Sans MS" panose="030F0902030302020204" pitchFamily="66" charset="0"/>
                <a:ea typeface="Times New Roman" panose="02020603050405020304" pitchFamily="18" charset="0"/>
                <a:cs typeface="Times New Roman" panose="02020603050405020304" pitchFamily="18" charset="0"/>
              </a:rPr>
              <a:t>whereas angels, though greater in might and power, do not pronounce a blasphemous judgment against them before the Lord.</a:t>
            </a:r>
            <a:r>
              <a:rPr lang="en-AU" dirty="0"/>
              <a:t> </a:t>
            </a:r>
            <a:endParaRPr lang="en-AU" dirty="0">
              <a:latin typeface="Comic Sans MS" panose="030F0902030302020204" pitchFamily="66" charset="0"/>
              <a:ea typeface="Times New Roman" panose="02020603050405020304" pitchFamily="18" charset="0"/>
            </a:endParaRPr>
          </a:p>
        </p:txBody>
      </p:sp>
      <p:sp>
        <p:nvSpPr>
          <p:cNvPr id="14" name="TextBox 13">
            <a:extLst>
              <a:ext uri="{FF2B5EF4-FFF2-40B4-BE49-F238E27FC236}">
                <a16:creationId xmlns:a16="http://schemas.microsoft.com/office/drawing/2014/main" id="{D846951C-418B-9B41-926A-461674CEE7C3}"/>
              </a:ext>
            </a:extLst>
          </p:cNvPr>
          <p:cNvSpPr txBox="1"/>
          <p:nvPr/>
        </p:nvSpPr>
        <p:spPr>
          <a:xfrm>
            <a:off x="0" y="1847284"/>
            <a:ext cx="9148528"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 promise that we won’t have trials, but that we will be rescued from them (eternal glory)</a:t>
            </a:r>
          </a:p>
        </p:txBody>
      </p:sp>
      <p:sp>
        <p:nvSpPr>
          <p:cNvPr id="15" name="TextBox 14">
            <a:extLst>
              <a:ext uri="{FF2B5EF4-FFF2-40B4-BE49-F238E27FC236}">
                <a16:creationId xmlns:a16="http://schemas.microsoft.com/office/drawing/2014/main" id="{0C862AB8-242D-C743-B0DD-7ED5CAAFA15D}"/>
              </a:ext>
            </a:extLst>
          </p:cNvPr>
          <p:cNvSpPr txBox="1"/>
          <p:nvPr/>
        </p:nvSpPr>
        <p:spPr>
          <a:xfrm>
            <a:off x="0" y="2445426"/>
            <a:ext cx="399593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a:t>
            </a:r>
            <a:r>
              <a:rPr lang="en-AU" u="sng" dirty="0">
                <a:solidFill>
                  <a:srgbClr val="FFFF00"/>
                </a:solidFill>
                <a:latin typeface="Times New Roman" panose="02020603050405020304" pitchFamily="18" charset="0"/>
                <a:cs typeface="Times New Roman" panose="02020603050405020304" pitchFamily="18" charset="0"/>
              </a:rPr>
              <a:t>indulge in the lust of defiling passion</a:t>
            </a:r>
          </a:p>
        </p:txBody>
      </p:sp>
      <p:sp>
        <p:nvSpPr>
          <p:cNvPr id="17" name="TextBox 16">
            <a:extLst>
              <a:ext uri="{FF2B5EF4-FFF2-40B4-BE49-F238E27FC236}">
                <a16:creationId xmlns:a16="http://schemas.microsoft.com/office/drawing/2014/main" id="{5C016388-2D67-AB40-8150-9204D3D26B68}"/>
              </a:ext>
            </a:extLst>
          </p:cNvPr>
          <p:cNvSpPr txBox="1"/>
          <p:nvPr/>
        </p:nvSpPr>
        <p:spPr>
          <a:xfrm>
            <a:off x="3851920" y="2451939"/>
            <a:ext cx="4464496"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follow the corrupt desire of the sinful nature</a:t>
            </a:r>
          </a:p>
        </p:txBody>
      </p:sp>
      <p:sp>
        <p:nvSpPr>
          <p:cNvPr id="20" name="TextBox 19">
            <a:extLst>
              <a:ext uri="{FF2B5EF4-FFF2-40B4-BE49-F238E27FC236}">
                <a16:creationId xmlns:a16="http://schemas.microsoft.com/office/drawing/2014/main" id="{2124C2F0-1F8B-6A4E-83D6-70B94057858B}"/>
              </a:ext>
            </a:extLst>
          </p:cNvPr>
          <p:cNvSpPr txBox="1"/>
          <p:nvPr/>
        </p:nvSpPr>
        <p:spPr>
          <a:xfrm>
            <a:off x="338698" y="2713196"/>
            <a:ext cx="8805301"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about slipping into sin, but about a conscious surrendering to and embracing of sin</a:t>
            </a:r>
          </a:p>
        </p:txBody>
      </p:sp>
      <p:sp>
        <p:nvSpPr>
          <p:cNvPr id="21" name="TextBox 20">
            <a:extLst>
              <a:ext uri="{FF2B5EF4-FFF2-40B4-BE49-F238E27FC236}">
                <a16:creationId xmlns:a16="http://schemas.microsoft.com/office/drawing/2014/main" id="{6085357E-BC52-004E-AEE2-DEEBE765E5F7}"/>
              </a:ext>
            </a:extLst>
          </p:cNvPr>
          <p:cNvSpPr txBox="1"/>
          <p:nvPr/>
        </p:nvSpPr>
        <p:spPr>
          <a:xfrm>
            <a:off x="6875" y="3016067"/>
            <a:ext cx="226086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a:t>
            </a:r>
            <a:r>
              <a:rPr lang="en-AU" u="sng" dirty="0">
                <a:solidFill>
                  <a:srgbClr val="FFFF00"/>
                </a:solidFill>
                <a:latin typeface="Times New Roman" panose="02020603050405020304" pitchFamily="18" charset="0"/>
                <a:cs typeface="Times New Roman" panose="02020603050405020304" pitchFamily="18" charset="0"/>
              </a:rPr>
              <a:t> Despise Authority</a:t>
            </a:r>
          </a:p>
        </p:txBody>
      </p:sp>
      <p:sp>
        <p:nvSpPr>
          <p:cNvPr id="23" name="TextBox 22">
            <a:extLst>
              <a:ext uri="{FF2B5EF4-FFF2-40B4-BE49-F238E27FC236}">
                <a16:creationId xmlns:a16="http://schemas.microsoft.com/office/drawing/2014/main" id="{53677D97-38CC-9F45-8F99-189B60989E16}"/>
              </a:ext>
            </a:extLst>
          </p:cNvPr>
          <p:cNvSpPr txBox="1"/>
          <p:nvPr/>
        </p:nvSpPr>
        <p:spPr>
          <a:xfrm>
            <a:off x="2195736" y="3046012"/>
            <a:ext cx="694138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Christians commanded to be subject to (obey) our rulers </a:t>
            </a:r>
            <a:r>
              <a:rPr lang="en-AU" sz="1400" dirty="0">
                <a:solidFill>
                  <a:schemeClr val="bg1"/>
                </a:solidFill>
                <a:latin typeface="Times New Roman" panose="02020603050405020304" pitchFamily="18" charset="0"/>
                <a:cs typeface="Times New Roman" panose="02020603050405020304" pitchFamily="18" charset="0"/>
              </a:rPr>
              <a:t>(within limits)</a:t>
            </a:r>
          </a:p>
        </p:txBody>
      </p:sp>
      <p:sp>
        <p:nvSpPr>
          <p:cNvPr id="18" name="TextBox 17">
            <a:extLst>
              <a:ext uri="{FF2B5EF4-FFF2-40B4-BE49-F238E27FC236}">
                <a16:creationId xmlns:a16="http://schemas.microsoft.com/office/drawing/2014/main" id="{282D793F-1CA6-6248-93F8-3C5E79AA6CB0}"/>
              </a:ext>
            </a:extLst>
          </p:cNvPr>
          <p:cNvSpPr txBox="1"/>
          <p:nvPr/>
        </p:nvSpPr>
        <p:spPr>
          <a:xfrm>
            <a:off x="6875" y="4322353"/>
            <a:ext cx="226086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Mock fallen angels</a:t>
            </a:r>
          </a:p>
        </p:txBody>
      </p:sp>
      <p:sp>
        <p:nvSpPr>
          <p:cNvPr id="22" name="TextBox 21">
            <a:extLst>
              <a:ext uri="{FF2B5EF4-FFF2-40B4-BE49-F238E27FC236}">
                <a16:creationId xmlns:a16="http://schemas.microsoft.com/office/drawing/2014/main" id="{8297500B-516B-7840-B91C-114942F5832E}"/>
              </a:ext>
            </a:extLst>
          </p:cNvPr>
          <p:cNvSpPr txBox="1"/>
          <p:nvPr/>
        </p:nvSpPr>
        <p:spPr>
          <a:xfrm>
            <a:off x="1907704" y="4311312"/>
            <a:ext cx="7236296"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They mock evil spirits to give an appearance of being spiritually strong.</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But we have no power over them.  The power belongs to God.</a:t>
            </a:r>
          </a:p>
        </p:txBody>
      </p:sp>
    </p:spTree>
    <p:extLst>
      <p:ext uri="{BB962C8B-B14F-4D97-AF65-F5344CB8AC3E}">
        <p14:creationId xmlns:p14="http://schemas.microsoft.com/office/powerpoint/2010/main" val="32179274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False Teachers – unrighteous in remand until Judgment. But God rescues the Righteous.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88E95437-BBC9-4A48-9BD9-E9E20F9750F2}"/>
              </a:ext>
            </a:extLst>
          </p:cNvPr>
          <p:cNvSpPr txBox="1"/>
          <p:nvPr/>
        </p:nvSpPr>
        <p:spPr>
          <a:xfrm>
            <a:off x="395536" y="279555"/>
            <a:ext cx="7368311" cy="646331"/>
          </a:xfrm>
          <a:prstGeom prst="rect">
            <a:avLst/>
          </a:prstGeom>
          <a:noFill/>
          <a:ln>
            <a:noFill/>
          </a:ln>
        </p:spPr>
        <p:txBody>
          <a:bodyPr wrap="square" numCol="2"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evil angels are not spared;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Flood – Noah &amp; family saved;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Sodom &amp; Gomorrah – an example to us all.  But Lot saved</a:t>
            </a:r>
          </a:p>
        </p:txBody>
      </p:sp>
      <p:sp>
        <p:nvSpPr>
          <p:cNvPr id="19" name="TextBox 18">
            <a:extLst>
              <a:ext uri="{FF2B5EF4-FFF2-40B4-BE49-F238E27FC236}">
                <a16:creationId xmlns:a16="http://schemas.microsoft.com/office/drawing/2014/main" id="{414380F0-F9E8-D144-84CA-45168918791F}"/>
              </a:ext>
            </a:extLst>
          </p:cNvPr>
          <p:cNvSpPr txBox="1"/>
          <p:nvPr/>
        </p:nvSpPr>
        <p:spPr>
          <a:xfrm>
            <a:off x="7385" y="2152823"/>
            <a:ext cx="5489937"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Characteristics of the unrighteous (False Teachers)</a:t>
            </a:r>
            <a:endParaRPr lang="en-AU" u="sng" dirty="0">
              <a:solidFill>
                <a:schemeClr val="bg1"/>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70E83BC8-1BAB-084A-8969-07DE184F4658}"/>
              </a:ext>
            </a:extLst>
          </p:cNvPr>
          <p:cNvSpPr txBox="1"/>
          <p:nvPr/>
        </p:nvSpPr>
        <p:spPr>
          <a:xfrm>
            <a:off x="899592" y="925886"/>
            <a:ext cx="6635011" cy="923330"/>
          </a:xfrm>
          <a:prstGeom prst="rect">
            <a:avLst/>
          </a:prstGeom>
          <a:noFill/>
          <a:ln w="12700">
            <a:solidFill>
              <a:schemeClr val="bg1"/>
            </a:solidFill>
          </a:ln>
        </p:spPr>
        <p:txBody>
          <a:bodyPr wrap="square" rtlCol="0">
            <a:spAutoFit/>
          </a:bodyPr>
          <a:lstStyle/>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God will judge and punish the ungodly</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The righteous are rescued from these times of trial</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The wicked are kept under punishment until the Day of Judgment</a:t>
            </a:r>
          </a:p>
        </p:txBody>
      </p:sp>
      <p:sp>
        <p:nvSpPr>
          <p:cNvPr id="12" name="Rectangle 11">
            <a:extLst>
              <a:ext uri="{FF2B5EF4-FFF2-40B4-BE49-F238E27FC236}">
                <a16:creationId xmlns:a16="http://schemas.microsoft.com/office/drawing/2014/main" id="{D4B2796E-74A1-1B42-9DA2-4A32C788AA24}"/>
              </a:ext>
            </a:extLst>
          </p:cNvPr>
          <p:cNvSpPr/>
          <p:nvPr/>
        </p:nvSpPr>
        <p:spPr>
          <a:xfrm>
            <a:off x="6876" y="3921574"/>
            <a:ext cx="9130250" cy="923330"/>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12 </a:t>
            </a:r>
            <a:r>
              <a:rPr lang="en-AU" dirty="0">
                <a:latin typeface="Comic Sans MS" panose="030F0902030302020204" pitchFamily="66" charset="0"/>
                <a:ea typeface="Times New Roman" panose="02020603050405020304" pitchFamily="18" charset="0"/>
                <a:cs typeface="Times New Roman" panose="02020603050405020304" pitchFamily="18" charset="0"/>
              </a:rPr>
              <a:t>But these, like irrational animals, creatures of instinct, born to be caught and destroyed, blaspheming about matters of which they are ignorant, will also be destroyed in their destruction,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13 </a:t>
            </a:r>
            <a:r>
              <a:rPr lang="en-AU" dirty="0">
                <a:latin typeface="Comic Sans MS" panose="030F0902030302020204" pitchFamily="66" charset="0"/>
                <a:ea typeface="Times New Roman" panose="02020603050405020304" pitchFamily="18" charset="0"/>
                <a:cs typeface="Times New Roman" panose="02020603050405020304" pitchFamily="18" charset="0"/>
              </a:rPr>
              <a:t>suffering wrong as the wage for their wrongdoing.</a:t>
            </a:r>
            <a:r>
              <a:rPr lang="en-AU" dirty="0"/>
              <a:t> </a:t>
            </a:r>
            <a:endParaRPr lang="en-AU" dirty="0">
              <a:latin typeface="Comic Sans MS" panose="030F0902030302020204" pitchFamily="66" charset="0"/>
              <a:ea typeface="Times New Roman" panose="02020603050405020304" pitchFamily="18" charset="0"/>
            </a:endParaRPr>
          </a:p>
        </p:txBody>
      </p:sp>
      <p:sp>
        <p:nvSpPr>
          <p:cNvPr id="14" name="TextBox 13">
            <a:extLst>
              <a:ext uri="{FF2B5EF4-FFF2-40B4-BE49-F238E27FC236}">
                <a16:creationId xmlns:a16="http://schemas.microsoft.com/office/drawing/2014/main" id="{D846951C-418B-9B41-926A-461674CEE7C3}"/>
              </a:ext>
            </a:extLst>
          </p:cNvPr>
          <p:cNvSpPr txBox="1"/>
          <p:nvPr/>
        </p:nvSpPr>
        <p:spPr>
          <a:xfrm>
            <a:off x="0" y="1847284"/>
            <a:ext cx="9148528"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 promise that we won’t have trials, but that we will be rescued from them (eternal glory)</a:t>
            </a:r>
          </a:p>
        </p:txBody>
      </p:sp>
      <p:sp>
        <p:nvSpPr>
          <p:cNvPr id="15" name="TextBox 14">
            <a:extLst>
              <a:ext uri="{FF2B5EF4-FFF2-40B4-BE49-F238E27FC236}">
                <a16:creationId xmlns:a16="http://schemas.microsoft.com/office/drawing/2014/main" id="{0C862AB8-242D-C743-B0DD-7ED5CAAFA15D}"/>
              </a:ext>
            </a:extLst>
          </p:cNvPr>
          <p:cNvSpPr txBox="1"/>
          <p:nvPr/>
        </p:nvSpPr>
        <p:spPr>
          <a:xfrm>
            <a:off x="0" y="2445426"/>
            <a:ext cx="399593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a:t>
            </a:r>
            <a:r>
              <a:rPr lang="en-AU" u="sng" dirty="0">
                <a:solidFill>
                  <a:srgbClr val="FFFF00"/>
                </a:solidFill>
                <a:latin typeface="Times New Roman" panose="02020603050405020304" pitchFamily="18" charset="0"/>
                <a:cs typeface="Times New Roman" panose="02020603050405020304" pitchFamily="18" charset="0"/>
              </a:rPr>
              <a:t>indulge in the lust of defiling passion</a:t>
            </a:r>
          </a:p>
        </p:txBody>
      </p:sp>
      <p:sp>
        <p:nvSpPr>
          <p:cNvPr id="17" name="TextBox 16">
            <a:extLst>
              <a:ext uri="{FF2B5EF4-FFF2-40B4-BE49-F238E27FC236}">
                <a16:creationId xmlns:a16="http://schemas.microsoft.com/office/drawing/2014/main" id="{5C016388-2D67-AB40-8150-9204D3D26B68}"/>
              </a:ext>
            </a:extLst>
          </p:cNvPr>
          <p:cNvSpPr txBox="1"/>
          <p:nvPr/>
        </p:nvSpPr>
        <p:spPr>
          <a:xfrm>
            <a:off x="3851920" y="2451939"/>
            <a:ext cx="4464496"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follow the corrupt desire of the sinful nature</a:t>
            </a:r>
          </a:p>
        </p:txBody>
      </p:sp>
      <p:sp>
        <p:nvSpPr>
          <p:cNvPr id="20" name="TextBox 19">
            <a:extLst>
              <a:ext uri="{FF2B5EF4-FFF2-40B4-BE49-F238E27FC236}">
                <a16:creationId xmlns:a16="http://schemas.microsoft.com/office/drawing/2014/main" id="{2124C2F0-1F8B-6A4E-83D6-70B94057858B}"/>
              </a:ext>
            </a:extLst>
          </p:cNvPr>
          <p:cNvSpPr txBox="1"/>
          <p:nvPr/>
        </p:nvSpPr>
        <p:spPr>
          <a:xfrm>
            <a:off x="338698" y="2713196"/>
            <a:ext cx="8805301"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about slipping into sin, but about a conscious surrendering to and embracing of sin</a:t>
            </a:r>
          </a:p>
        </p:txBody>
      </p:sp>
      <p:sp>
        <p:nvSpPr>
          <p:cNvPr id="21" name="TextBox 20">
            <a:extLst>
              <a:ext uri="{FF2B5EF4-FFF2-40B4-BE49-F238E27FC236}">
                <a16:creationId xmlns:a16="http://schemas.microsoft.com/office/drawing/2014/main" id="{6085357E-BC52-004E-AEE2-DEEBE765E5F7}"/>
              </a:ext>
            </a:extLst>
          </p:cNvPr>
          <p:cNvSpPr txBox="1"/>
          <p:nvPr/>
        </p:nvSpPr>
        <p:spPr>
          <a:xfrm>
            <a:off x="6875" y="3016067"/>
            <a:ext cx="226086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a:t>
            </a:r>
            <a:r>
              <a:rPr lang="en-AU" u="sng" dirty="0">
                <a:solidFill>
                  <a:srgbClr val="FFFF00"/>
                </a:solidFill>
                <a:latin typeface="Times New Roman" panose="02020603050405020304" pitchFamily="18" charset="0"/>
                <a:cs typeface="Times New Roman" panose="02020603050405020304" pitchFamily="18" charset="0"/>
              </a:rPr>
              <a:t> Despise Authority</a:t>
            </a:r>
          </a:p>
        </p:txBody>
      </p:sp>
      <p:sp>
        <p:nvSpPr>
          <p:cNvPr id="23" name="TextBox 22">
            <a:extLst>
              <a:ext uri="{FF2B5EF4-FFF2-40B4-BE49-F238E27FC236}">
                <a16:creationId xmlns:a16="http://schemas.microsoft.com/office/drawing/2014/main" id="{53677D97-38CC-9F45-8F99-189B60989E16}"/>
              </a:ext>
            </a:extLst>
          </p:cNvPr>
          <p:cNvSpPr txBox="1"/>
          <p:nvPr/>
        </p:nvSpPr>
        <p:spPr>
          <a:xfrm>
            <a:off x="2195736" y="3046012"/>
            <a:ext cx="694138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Christians commanded to be subject to (obey) our rulers </a:t>
            </a:r>
            <a:r>
              <a:rPr lang="en-AU" sz="1400" dirty="0">
                <a:solidFill>
                  <a:schemeClr val="bg1"/>
                </a:solidFill>
                <a:latin typeface="Times New Roman" panose="02020603050405020304" pitchFamily="18" charset="0"/>
                <a:cs typeface="Times New Roman" panose="02020603050405020304" pitchFamily="18" charset="0"/>
              </a:rPr>
              <a:t>(within limits)</a:t>
            </a:r>
          </a:p>
        </p:txBody>
      </p:sp>
      <p:sp>
        <p:nvSpPr>
          <p:cNvPr id="18" name="TextBox 17">
            <a:extLst>
              <a:ext uri="{FF2B5EF4-FFF2-40B4-BE49-F238E27FC236}">
                <a16:creationId xmlns:a16="http://schemas.microsoft.com/office/drawing/2014/main" id="{282D793F-1CA6-6248-93F8-3C5E79AA6CB0}"/>
              </a:ext>
            </a:extLst>
          </p:cNvPr>
          <p:cNvSpPr txBox="1"/>
          <p:nvPr/>
        </p:nvSpPr>
        <p:spPr>
          <a:xfrm>
            <a:off x="9405" y="3334473"/>
            <a:ext cx="226086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Mock fallen angels</a:t>
            </a:r>
          </a:p>
        </p:txBody>
      </p:sp>
      <p:sp>
        <p:nvSpPr>
          <p:cNvPr id="22" name="TextBox 21">
            <a:extLst>
              <a:ext uri="{FF2B5EF4-FFF2-40B4-BE49-F238E27FC236}">
                <a16:creationId xmlns:a16="http://schemas.microsoft.com/office/drawing/2014/main" id="{8297500B-516B-7840-B91C-114942F5832E}"/>
              </a:ext>
            </a:extLst>
          </p:cNvPr>
          <p:cNvSpPr txBox="1"/>
          <p:nvPr/>
        </p:nvSpPr>
        <p:spPr>
          <a:xfrm>
            <a:off x="1910234" y="3323432"/>
            <a:ext cx="7236296"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They mock evil spirits to give an appearance of being spiritually strong.</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But we have no power over them.  The power belongs to God.</a:t>
            </a:r>
          </a:p>
        </p:txBody>
      </p:sp>
      <p:sp>
        <p:nvSpPr>
          <p:cNvPr id="24" name="TextBox 23">
            <a:extLst>
              <a:ext uri="{FF2B5EF4-FFF2-40B4-BE49-F238E27FC236}">
                <a16:creationId xmlns:a16="http://schemas.microsoft.com/office/drawing/2014/main" id="{02D67720-4E5E-8449-B7DB-D6425F63BA23}"/>
              </a:ext>
            </a:extLst>
          </p:cNvPr>
          <p:cNvSpPr txBox="1"/>
          <p:nvPr/>
        </p:nvSpPr>
        <p:spPr>
          <a:xfrm>
            <a:off x="9405" y="4847014"/>
            <a:ext cx="578673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Confuse ‘animal instinct’ with the leading of the Holy Spirit</a:t>
            </a:r>
          </a:p>
        </p:txBody>
      </p:sp>
      <p:sp>
        <p:nvSpPr>
          <p:cNvPr id="25" name="TextBox 24">
            <a:extLst>
              <a:ext uri="{FF2B5EF4-FFF2-40B4-BE49-F238E27FC236}">
                <a16:creationId xmlns:a16="http://schemas.microsoft.com/office/drawing/2014/main" id="{2390343F-83CF-8641-A6DB-BFAB618DA10D}"/>
              </a:ext>
            </a:extLst>
          </p:cNvPr>
          <p:cNvSpPr txBox="1"/>
          <p:nvPr/>
        </p:nvSpPr>
        <p:spPr>
          <a:xfrm>
            <a:off x="6875" y="5166468"/>
            <a:ext cx="9130250"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Beware:  is this Holy Spirit leading me?  Or is it ‘the flesh’ – what I want/think/feel</a:t>
            </a:r>
            <a:endParaRPr lang="en-AU" sz="1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2532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False Teachers – unrighteous in remand until Judgment. But God rescues the Righteous.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414380F0-F9E8-D144-84CA-45168918791F}"/>
              </a:ext>
            </a:extLst>
          </p:cNvPr>
          <p:cNvSpPr txBox="1"/>
          <p:nvPr/>
        </p:nvSpPr>
        <p:spPr>
          <a:xfrm>
            <a:off x="6875" y="317729"/>
            <a:ext cx="5489937"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Characteristics of the unrighteous (False Teachers)</a:t>
            </a:r>
            <a:endParaRPr lang="en-AU" u="sng" dirty="0">
              <a:solidFill>
                <a:schemeClr val="bg1"/>
              </a:solidFill>
              <a:latin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a16="http://schemas.microsoft.com/office/drawing/2014/main" id="{D4B2796E-74A1-1B42-9DA2-4A32C788AA24}"/>
              </a:ext>
            </a:extLst>
          </p:cNvPr>
          <p:cNvSpPr/>
          <p:nvPr/>
        </p:nvSpPr>
        <p:spPr>
          <a:xfrm>
            <a:off x="726955" y="2589026"/>
            <a:ext cx="7373437" cy="646331"/>
          </a:xfrm>
          <a:prstGeom prst="rect">
            <a:avLst/>
          </a:prstGeom>
          <a:solidFill>
            <a:schemeClr val="bg1"/>
          </a:solidFill>
        </p:spPr>
        <p:txBody>
          <a:bodyPr wrap="square">
            <a:spAutoFit/>
          </a:bodyPr>
          <a:lstStyle/>
          <a:p>
            <a:r>
              <a:rPr lang="en-AU" dirty="0">
                <a:latin typeface="Comic Sans MS" panose="030F0902030302020204" pitchFamily="66" charset="0"/>
                <a:ea typeface="Times New Roman" panose="02020603050405020304" pitchFamily="18" charset="0"/>
                <a:cs typeface="Times New Roman" panose="02020603050405020304" pitchFamily="18" charset="0"/>
              </a:rPr>
              <a:t>They count it pleasure to revel in the daytime.  They are blots and blemishes, revelling in their deceptions, while they feast with you.</a:t>
            </a:r>
            <a:r>
              <a:rPr lang="en-AU" dirty="0"/>
              <a:t> </a:t>
            </a:r>
            <a:endParaRPr lang="en-AU" dirty="0">
              <a:latin typeface="Comic Sans MS" panose="030F0902030302020204" pitchFamily="66" charset="0"/>
              <a:ea typeface="Times New Roman" panose="02020603050405020304" pitchFamily="18" charset="0"/>
            </a:endParaRPr>
          </a:p>
        </p:txBody>
      </p:sp>
      <p:sp>
        <p:nvSpPr>
          <p:cNvPr id="15" name="TextBox 14">
            <a:extLst>
              <a:ext uri="{FF2B5EF4-FFF2-40B4-BE49-F238E27FC236}">
                <a16:creationId xmlns:a16="http://schemas.microsoft.com/office/drawing/2014/main" id="{0C862AB8-242D-C743-B0DD-7ED5CAAFA15D}"/>
              </a:ext>
            </a:extLst>
          </p:cNvPr>
          <p:cNvSpPr txBox="1"/>
          <p:nvPr/>
        </p:nvSpPr>
        <p:spPr>
          <a:xfrm>
            <a:off x="0" y="639541"/>
            <a:ext cx="399593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a:t>
            </a:r>
            <a:r>
              <a:rPr lang="en-AU" u="sng" dirty="0">
                <a:solidFill>
                  <a:srgbClr val="FFFF00"/>
                </a:solidFill>
                <a:latin typeface="Times New Roman" panose="02020603050405020304" pitchFamily="18" charset="0"/>
                <a:cs typeface="Times New Roman" panose="02020603050405020304" pitchFamily="18" charset="0"/>
              </a:rPr>
              <a:t>indulge in the lust of defiling passion</a:t>
            </a:r>
          </a:p>
        </p:txBody>
      </p:sp>
      <p:sp>
        <p:nvSpPr>
          <p:cNvPr id="17" name="TextBox 16">
            <a:extLst>
              <a:ext uri="{FF2B5EF4-FFF2-40B4-BE49-F238E27FC236}">
                <a16:creationId xmlns:a16="http://schemas.microsoft.com/office/drawing/2014/main" id="{5C016388-2D67-AB40-8150-9204D3D26B68}"/>
              </a:ext>
            </a:extLst>
          </p:cNvPr>
          <p:cNvSpPr txBox="1"/>
          <p:nvPr/>
        </p:nvSpPr>
        <p:spPr>
          <a:xfrm>
            <a:off x="3851920" y="646054"/>
            <a:ext cx="4464496"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follow the corrupt desire of the sinful nature</a:t>
            </a:r>
          </a:p>
        </p:txBody>
      </p:sp>
      <p:sp>
        <p:nvSpPr>
          <p:cNvPr id="20" name="TextBox 19">
            <a:extLst>
              <a:ext uri="{FF2B5EF4-FFF2-40B4-BE49-F238E27FC236}">
                <a16:creationId xmlns:a16="http://schemas.microsoft.com/office/drawing/2014/main" id="{2124C2F0-1F8B-6A4E-83D6-70B94057858B}"/>
              </a:ext>
            </a:extLst>
          </p:cNvPr>
          <p:cNvSpPr txBox="1"/>
          <p:nvPr/>
        </p:nvSpPr>
        <p:spPr>
          <a:xfrm>
            <a:off x="338698" y="907311"/>
            <a:ext cx="8805301"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about slipping into sin, but about a conscious surrendering to and embracing of sin</a:t>
            </a:r>
          </a:p>
        </p:txBody>
      </p:sp>
      <p:sp>
        <p:nvSpPr>
          <p:cNvPr id="21" name="TextBox 20">
            <a:extLst>
              <a:ext uri="{FF2B5EF4-FFF2-40B4-BE49-F238E27FC236}">
                <a16:creationId xmlns:a16="http://schemas.microsoft.com/office/drawing/2014/main" id="{6085357E-BC52-004E-AEE2-DEEBE765E5F7}"/>
              </a:ext>
            </a:extLst>
          </p:cNvPr>
          <p:cNvSpPr txBox="1"/>
          <p:nvPr/>
        </p:nvSpPr>
        <p:spPr>
          <a:xfrm>
            <a:off x="6875" y="1210182"/>
            <a:ext cx="226086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a:t>
            </a:r>
            <a:r>
              <a:rPr lang="en-AU" u="sng" dirty="0">
                <a:solidFill>
                  <a:srgbClr val="FFFF00"/>
                </a:solidFill>
                <a:latin typeface="Times New Roman" panose="02020603050405020304" pitchFamily="18" charset="0"/>
                <a:cs typeface="Times New Roman" panose="02020603050405020304" pitchFamily="18" charset="0"/>
              </a:rPr>
              <a:t> Despise Authority</a:t>
            </a:r>
          </a:p>
        </p:txBody>
      </p:sp>
      <p:sp>
        <p:nvSpPr>
          <p:cNvPr id="23" name="TextBox 22">
            <a:extLst>
              <a:ext uri="{FF2B5EF4-FFF2-40B4-BE49-F238E27FC236}">
                <a16:creationId xmlns:a16="http://schemas.microsoft.com/office/drawing/2014/main" id="{53677D97-38CC-9F45-8F99-189B60989E16}"/>
              </a:ext>
            </a:extLst>
          </p:cNvPr>
          <p:cNvSpPr txBox="1"/>
          <p:nvPr/>
        </p:nvSpPr>
        <p:spPr>
          <a:xfrm>
            <a:off x="2195736" y="1240127"/>
            <a:ext cx="694138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Christians commanded to be subject to (obey) our rulers </a:t>
            </a:r>
            <a:r>
              <a:rPr lang="en-AU" sz="1400" dirty="0">
                <a:solidFill>
                  <a:schemeClr val="bg1"/>
                </a:solidFill>
                <a:latin typeface="Times New Roman" panose="02020603050405020304" pitchFamily="18" charset="0"/>
                <a:cs typeface="Times New Roman" panose="02020603050405020304" pitchFamily="18" charset="0"/>
              </a:rPr>
              <a:t>(within limits)</a:t>
            </a:r>
          </a:p>
        </p:txBody>
      </p:sp>
      <p:sp>
        <p:nvSpPr>
          <p:cNvPr id="18" name="TextBox 17">
            <a:extLst>
              <a:ext uri="{FF2B5EF4-FFF2-40B4-BE49-F238E27FC236}">
                <a16:creationId xmlns:a16="http://schemas.microsoft.com/office/drawing/2014/main" id="{282D793F-1CA6-6248-93F8-3C5E79AA6CB0}"/>
              </a:ext>
            </a:extLst>
          </p:cNvPr>
          <p:cNvSpPr txBox="1"/>
          <p:nvPr/>
        </p:nvSpPr>
        <p:spPr>
          <a:xfrm>
            <a:off x="9405" y="1528588"/>
            <a:ext cx="226086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Mock fallen angels</a:t>
            </a:r>
          </a:p>
        </p:txBody>
      </p:sp>
      <p:sp>
        <p:nvSpPr>
          <p:cNvPr id="22" name="TextBox 21">
            <a:extLst>
              <a:ext uri="{FF2B5EF4-FFF2-40B4-BE49-F238E27FC236}">
                <a16:creationId xmlns:a16="http://schemas.microsoft.com/office/drawing/2014/main" id="{8297500B-516B-7840-B91C-114942F5832E}"/>
              </a:ext>
            </a:extLst>
          </p:cNvPr>
          <p:cNvSpPr txBox="1"/>
          <p:nvPr/>
        </p:nvSpPr>
        <p:spPr>
          <a:xfrm>
            <a:off x="1910234" y="1517547"/>
            <a:ext cx="7236296"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They mock evil spirits to give an appearance of being spiritually strong.</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But we have no power over them.  The power belongs to God.</a:t>
            </a:r>
          </a:p>
        </p:txBody>
      </p:sp>
      <p:sp>
        <p:nvSpPr>
          <p:cNvPr id="24" name="TextBox 23">
            <a:extLst>
              <a:ext uri="{FF2B5EF4-FFF2-40B4-BE49-F238E27FC236}">
                <a16:creationId xmlns:a16="http://schemas.microsoft.com/office/drawing/2014/main" id="{02D67720-4E5E-8449-B7DB-D6425F63BA23}"/>
              </a:ext>
            </a:extLst>
          </p:cNvPr>
          <p:cNvSpPr txBox="1"/>
          <p:nvPr/>
        </p:nvSpPr>
        <p:spPr>
          <a:xfrm>
            <a:off x="0" y="2018385"/>
            <a:ext cx="578673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Confuse ‘animal instinct’ with the leading of the Holy Spirit</a:t>
            </a:r>
          </a:p>
        </p:txBody>
      </p:sp>
      <p:sp>
        <p:nvSpPr>
          <p:cNvPr id="25" name="TextBox 24">
            <a:extLst>
              <a:ext uri="{FF2B5EF4-FFF2-40B4-BE49-F238E27FC236}">
                <a16:creationId xmlns:a16="http://schemas.microsoft.com/office/drawing/2014/main" id="{2390343F-83CF-8641-A6DB-BFAB618DA10D}"/>
              </a:ext>
            </a:extLst>
          </p:cNvPr>
          <p:cNvSpPr txBox="1"/>
          <p:nvPr/>
        </p:nvSpPr>
        <p:spPr>
          <a:xfrm>
            <a:off x="1043608" y="2249639"/>
            <a:ext cx="8105110"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Beware:  is this Holy Spirit leading me?  Or is it ‘the flesh’ – what I want/think/feel</a:t>
            </a:r>
            <a:endParaRPr lang="en-AU" sz="1400" dirty="0">
              <a:solidFill>
                <a:schemeClr val="bg1"/>
              </a:solidFill>
              <a:latin typeface="Times New Roman" panose="02020603050405020304" pitchFamily="18" charset="0"/>
              <a:cs typeface="Times New Roman" panose="02020603050405020304" pitchFamily="18" charset="0"/>
            </a:endParaRPr>
          </a:p>
        </p:txBody>
      </p:sp>
      <p:sp>
        <p:nvSpPr>
          <p:cNvPr id="26" name="TextBox 25">
            <a:extLst>
              <a:ext uri="{FF2B5EF4-FFF2-40B4-BE49-F238E27FC236}">
                <a16:creationId xmlns:a16="http://schemas.microsoft.com/office/drawing/2014/main" id="{80DF2A39-1AB1-0C4D-B14A-7E01A14B7956}"/>
              </a:ext>
            </a:extLst>
          </p:cNvPr>
          <p:cNvSpPr txBox="1"/>
          <p:nvPr/>
        </p:nvSpPr>
        <p:spPr>
          <a:xfrm>
            <a:off x="6875" y="3242168"/>
            <a:ext cx="4565125"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Character opposite to the character of Christ</a:t>
            </a:r>
          </a:p>
        </p:txBody>
      </p:sp>
      <p:sp>
        <p:nvSpPr>
          <p:cNvPr id="27" name="TextBox 26">
            <a:extLst>
              <a:ext uri="{FF2B5EF4-FFF2-40B4-BE49-F238E27FC236}">
                <a16:creationId xmlns:a16="http://schemas.microsoft.com/office/drawing/2014/main" id="{34D25282-26E8-9045-BBB5-E9459607ED54}"/>
              </a:ext>
            </a:extLst>
          </p:cNvPr>
          <p:cNvSpPr txBox="1"/>
          <p:nvPr/>
        </p:nvSpPr>
        <p:spPr>
          <a:xfrm>
            <a:off x="6875" y="3503425"/>
            <a:ext cx="254890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Revel in their Deceptions</a:t>
            </a:r>
          </a:p>
        </p:txBody>
      </p:sp>
      <p:sp>
        <p:nvSpPr>
          <p:cNvPr id="28" name="TextBox 27">
            <a:extLst>
              <a:ext uri="{FF2B5EF4-FFF2-40B4-BE49-F238E27FC236}">
                <a16:creationId xmlns:a16="http://schemas.microsoft.com/office/drawing/2014/main" id="{514ED1D6-D6BC-3044-83C9-0589CE8FDAAB}"/>
              </a:ext>
            </a:extLst>
          </p:cNvPr>
          <p:cNvSpPr txBox="1"/>
          <p:nvPr/>
        </p:nvSpPr>
        <p:spPr>
          <a:xfrm>
            <a:off x="2447027" y="3511817"/>
            <a:ext cx="6690098"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their false teaching is what they are most excited about (&amp; celebrate)</a:t>
            </a:r>
            <a:endParaRPr lang="en-AU" sz="1400" dirty="0">
              <a:solidFill>
                <a:schemeClr val="bg1"/>
              </a:solidFill>
              <a:latin typeface="Times New Roman" panose="02020603050405020304" pitchFamily="18" charset="0"/>
              <a:cs typeface="Times New Roman" panose="02020603050405020304" pitchFamily="18" charset="0"/>
            </a:endParaRPr>
          </a:p>
        </p:txBody>
      </p:sp>
      <p:sp>
        <p:nvSpPr>
          <p:cNvPr id="29" name="TextBox 28">
            <a:extLst>
              <a:ext uri="{FF2B5EF4-FFF2-40B4-BE49-F238E27FC236}">
                <a16:creationId xmlns:a16="http://schemas.microsoft.com/office/drawing/2014/main" id="{C68F60CF-10AB-7645-B111-E534C5DF3189}"/>
              </a:ext>
            </a:extLst>
          </p:cNvPr>
          <p:cNvSpPr txBox="1"/>
          <p:nvPr/>
        </p:nvSpPr>
        <p:spPr>
          <a:xfrm>
            <a:off x="6875" y="3785308"/>
            <a:ext cx="506918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They are in the church (not about those in the world)</a:t>
            </a:r>
          </a:p>
        </p:txBody>
      </p:sp>
    </p:spTree>
    <p:extLst>
      <p:ext uri="{BB962C8B-B14F-4D97-AF65-F5344CB8AC3E}">
        <p14:creationId xmlns:p14="http://schemas.microsoft.com/office/powerpoint/2010/main" val="1028112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False Teachers – unrighteous in remand until Judgment. But God rescues the Righteous.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414380F0-F9E8-D144-84CA-45168918791F}"/>
              </a:ext>
            </a:extLst>
          </p:cNvPr>
          <p:cNvSpPr txBox="1"/>
          <p:nvPr/>
        </p:nvSpPr>
        <p:spPr>
          <a:xfrm>
            <a:off x="6875" y="317729"/>
            <a:ext cx="5489937"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Characteristics of the unrighteous (False Teachers)</a:t>
            </a:r>
            <a:endParaRPr lang="en-AU" u="sng" dirty="0">
              <a:solidFill>
                <a:schemeClr val="bg1"/>
              </a:solidFill>
              <a:latin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a16="http://schemas.microsoft.com/office/drawing/2014/main" id="{D4B2796E-74A1-1B42-9DA2-4A32C788AA24}"/>
              </a:ext>
            </a:extLst>
          </p:cNvPr>
          <p:cNvSpPr/>
          <p:nvPr/>
        </p:nvSpPr>
        <p:spPr>
          <a:xfrm>
            <a:off x="611560" y="3381150"/>
            <a:ext cx="7776863" cy="646331"/>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14 </a:t>
            </a:r>
            <a:r>
              <a:rPr lang="en-AU" dirty="0">
                <a:latin typeface="Comic Sans MS" panose="030F0902030302020204" pitchFamily="66" charset="0"/>
                <a:ea typeface="Times New Roman" panose="02020603050405020304" pitchFamily="18" charset="0"/>
                <a:cs typeface="Times New Roman" panose="02020603050405020304" pitchFamily="18" charset="0"/>
              </a:rPr>
              <a:t>They have eyes full of adultery, insatiable for sin. They entice unsteady souls.  They have hearts trained in greed.  Accursed children!</a:t>
            </a:r>
            <a:r>
              <a:rPr lang="en-AU" dirty="0"/>
              <a:t> </a:t>
            </a:r>
            <a:endParaRPr lang="en-AU" dirty="0">
              <a:latin typeface="Comic Sans MS" panose="030F0902030302020204" pitchFamily="66" charset="0"/>
              <a:ea typeface="Times New Roman" panose="02020603050405020304" pitchFamily="18" charset="0"/>
            </a:endParaRPr>
          </a:p>
        </p:txBody>
      </p:sp>
      <p:sp>
        <p:nvSpPr>
          <p:cNvPr id="15" name="TextBox 14">
            <a:extLst>
              <a:ext uri="{FF2B5EF4-FFF2-40B4-BE49-F238E27FC236}">
                <a16:creationId xmlns:a16="http://schemas.microsoft.com/office/drawing/2014/main" id="{0C862AB8-242D-C743-B0DD-7ED5CAAFA15D}"/>
              </a:ext>
            </a:extLst>
          </p:cNvPr>
          <p:cNvSpPr txBox="1"/>
          <p:nvPr/>
        </p:nvSpPr>
        <p:spPr>
          <a:xfrm>
            <a:off x="0" y="639541"/>
            <a:ext cx="399593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a:t>
            </a:r>
            <a:r>
              <a:rPr lang="en-AU" u="sng" dirty="0">
                <a:solidFill>
                  <a:srgbClr val="FFFF00"/>
                </a:solidFill>
                <a:latin typeface="Times New Roman" panose="02020603050405020304" pitchFamily="18" charset="0"/>
                <a:cs typeface="Times New Roman" panose="02020603050405020304" pitchFamily="18" charset="0"/>
              </a:rPr>
              <a:t>indulge in the lust of defiling passion</a:t>
            </a:r>
          </a:p>
        </p:txBody>
      </p:sp>
      <p:sp>
        <p:nvSpPr>
          <p:cNvPr id="17" name="TextBox 16">
            <a:extLst>
              <a:ext uri="{FF2B5EF4-FFF2-40B4-BE49-F238E27FC236}">
                <a16:creationId xmlns:a16="http://schemas.microsoft.com/office/drawing/2014/main" id="{5C016388-2D67-AB40-8150-9204D3D26B68}"/>
              </a:ext>
            </a:extLst>
          </p:cNvPr>
          <p:cNvSpPr txBox="1"/>
          <p:nvPr/>
        </p:nvSpPr>
        <p:spPr>
          <a:xfrm>
            <a:off x="3851920" y="646054"/>
            <a:ext cx="4464496"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follow the corrupt desire of the sinful nature</a:t>
            </a:r>
          </a:p>
        </p:txBody>
      </p:sp>
      <p:sp>
        <p:nvSpPr>
          <p:cNvPr id="20" name="TextBox 19">
            <a:extLst>
              <a:ext uri="{FF2B5EF4-FFF2-40B4-BE49-F238E27FC236}">
                <a16:creationId xmlns:a16="http://schemas.microsoft.com/office/drawing/2014/main" id="{2124C2F0-1F8B-6A4E-83D6-70B94057858B}"/>
              </a:ext>
            </a:extLst>
          </p:cNvPr>
          <p:cNvSpPr txBox="1"/>
          <p:nvPr/>
        </p:nvSpPr>
        <p:spPr>
          <a:xfrm>
            <a:off x="338698" y="907311"/>
            <a:ext cx="8805301"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about slipping into sin, but about a conscious surrendering to and embracing of sin</a:t>
            </a:r>
          </a:p>
        </p:txBody>
      </p:sp>
      <p:sp>
        <p:nvSpPr>
          <p:cNvPr id="21" name="TextBox 20">
            <a:extLst>
              <a:ext uri="{FF2B5EF4-FFF2-40B4-BE49-F238E27FC236}">
                <a16:creationId xmlns:a16="http://schemas.microsoft.com/office/drawing/2014/main" id="{6085357E-BC52-004E-AEE2-DEEBE765E5F7}"/>
              </a:ext>
            </a:extLst>
          </p:cNvPr>
          <p:cNvSpPr txBox="1"/>
          <p:nvPr/>
        </p:nvSpPr>
        <p:spPr>
          <a:xfrm>
            <a:off x="6875" y="1210182"/>
            <a:ext cx="226086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a:t>
            </a:r>
            <a:r>
              <a:rPr lang="en-AU" u="sng" dirty="0">
                <a:solidFill>
                  <a:srgbClr val="FFFF00"/>
                </a:solidFill>
                <a:latin typeface="Times New Roman" panose="02020603050405020304" pitchFamily="18" charset="0"/>
                <a:cs typeface="Times New Roman" panose="02020603050405020304" pitchFamily="18" charset="0"/>
              </a:rPr>
              <a:t> Despise Authority</a:t>
            </a:r>
          </a:p>
        </p:txBody>
      </p:sp>
      <p:sp>
        <p:nvSpPr>
          <p:cNvPr id="23" name="TextBox 22">
            <a:extLst>
              <a:ext uri="{FF2B5EF4-FFF2-40B4-BE49-F238E27FC236}">
                <a16:creationId xmlns:a16="http://schemas.microsoft.com/office/drawing/2014/main" id="{53677D97-38CC-9F45-8F99-189B60989E16}"/>
              </a:ext>
            </a:extLst>
          </p:cNvPr>
          <p:cNvSpPr txBox="1"/>
          <p:nvPr/>
        </p:nvSpPr>
        <p:spPr>
          <a:xfrm>
            <a:off x="2195736" y="1240127"/>
            <a:ext cx="694138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Christians commanded to be subject to (obey) our rulers </a:t>
            </a:r>
            <a:r>
              <a:rPr lang="en-AU" sz="1400" dirty="0">
                <a:solidFill>
                  <a:schemeClr val="bg1"/>
                </a:solidFill>
                <a:latin typeface="Times New Roman" panose="02020603050405020304" pitchFamily="18" charset="0"/>
                <a:cs typeface="Times New Roman" panose="02020603050405020304" pitchFamily="18" charset="0"/>
              </a:rPr>
              <a:t>(within limits)</a:t>
            </a:r>
          </a:p>
        </p:txBody>
      </p:sp>
      <p:sp>
        <p:nvSpPr>
          <p:cNvPr id="18" name="TextBox 17">
            <a:extLst>
              <a:ext uri="{FF2B5EF4-FFF2-40B4-BE49-F238E27FC236}">
                <a16:creationId xmlns:a16="http://schemas.microsoft.com/office/drawing/2014/main" id="{282D793F-1CA6-6248-93F8-3C5E79AA6CB0}"/>
              </a:ext>
            </a:extLst>
          </p:cNvPr>
          <p:cNvSpPr txBox="1"/>
          <p:nvPr/>
        </p:nvSpPr>
        <p:spPr>
          <a:xfrm>
            <a:off x="9405" y="1528588"/>
            <a:ext cx="226086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Mock fallen angels</a:t>
            </a:r>
          </a:p>
        </p:txBody>
      </p:sp>
      <p:sp>
        <p:nvSpPr>
          <p:cNvPr id="22" name="TextBox 21">
            <a:extLst>
              <a:ext uri="{FF2B5EF4-FFF2-40B4-BE49-F238E27FC236}">
                <a16:creationId xmlns:a16="http://schemas.microsoft.com/office/drawing/2014/main" id="{8297500B-516B-7840-B91C-114942F5832E}"/>
              </a:ext>
            </a:extLst>
          </p:cNvPr>
          <p:cNvSpPr txBox="1"/>
          <p:nvPr/>
        </p:nvSpPr>
        <p:spPr>
          <a:xfrm>
            <a:off x="1910234" y="1517547"/>
            <a:ext cx="7236296"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They mock evil spirits to give an appearance of being spiritually strong.</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But we have no power over them.  The power belongs to God.</a:t>
            </a:r>
          </a:p>
        </p:txBody>
      </p:sp>
      <p:sp>
        <p:nvSpPr>
          <p:cNvPr id="24" name="TextBox 23">
            <a:extLst>
              <a:ext uri="{FF2B5EF4-FFF2-40B4-BE49-F238E27FC236}">
                <a16:creationId xmlns:a16="http://schemas.microsoft.com/office/drawing/2014/main" id="{02D67720-4E5E-8449-B7DB-D6425F63BA23}"/>
              </a:ext>
            </a:extLst>
          </p:cNvPr>
          <p:cNvSpPr txBox="1"/>
          <p:nvPr/>
        </p:nvSpPr>
        <p:spPr>
          <a:xfrm>
            <a:off x="0" y="2018385"/>
            <a:ext cx="578673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Confuse ‘animal instinct’ with the leading of the Holy Spirit</a:t>
            </a:r>
          </a:p>
        </p:txBody>
      </p:sp>
      <p:sp>
        <p:nvSpPr>
          <p:cNvPr id="25" name="TextBox 24">
            <a:extLst>
              <a:ext uri="{FF2B5EF4-FFF2-40B4-BE49-F238E27FC236}">
                <a16:creationId xmlns:a16="http://schemas.microsoft.com/office/drawing/2014/main" id="{2390343F-83CF-8641-A6DB-BFAB618DA10D}"/>
              </a:ext>
            </a:extLst>
          </p:cNvPr>
          <p:cNvSpPr txBox="1"/>
          <p:nvPr/>
        </p:nvSpPr>
        <p:spPr>
          <a:xfrm>
            <a:off x="1043608" y="2249639"/>
            <a:ext cx="8105110"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Beware:  is this Holy Spirit leading me?  Or is it ‘the flesh’ – what I want/think/feel</a:t>
            </a:r>
            <a:endParaRPr lang="en-AU" sz="1400" dirty="0">
              <a:solidFill>
                <a:schemeClr val="bg1"/>
              </a:solidFill>
              <a:latin typeface="Times New Roman" panose="02020603050405020304" pitchFamily="18" charset="0"/>
              <a:cs typeface="Times New Roman" panose="02020603050405020304" pitchFamily="18" charset="0"/>
            </a:endParaRPr>
          </a:p>
        </p:txBody>
      </p:sp>
      <p:sp>
        <p:nvSpPr>
          <p:cNvPr id="26" name="TextBox 25">
            <a:extLst>
              <a:ext uri="{FF2B5EF4-FFF2-40B4-BE49-F238E27FC236}">
                <a16:creationId xmlns:a16="http://schemas.microsoft.com/office/drawing/2014/main" id="{80DF2A39-1AB1-0C4D-B14A-7E01A14B7956}"/>
              </a:ext>
            </a:extLst>
          </p:cNvPr>
          <p:cNvSpPr txBox="1"/>
          <p:nvPr/>
        </p:nvSpPr>
        <p:spPr>
          <a:xfrm>
            <a:off x="-14819" y="2492103"/>
            <a:ext cx="4565125"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Character opposite to the character of Christ</a:t>
            </a:r>
          </a:p>
        </p:txBody>
      </p:sp>
      <p:sp>
        <p:nvSpPr>
          <p:cNvPr id="27" name="TextBox 26">
            <a:extLst>
              <a:ext uri="{FF2B5EF4-FFF2-40B4-BE49-F238E27FC236}">
                <a16:creationId xmlns:a16="http://schemas.microsoft.com/office/drawing/2014/main" id="{34D25282-26E8-9045-BBB5-E9459607ED54}"/>
              </a:ext>
            </a:extLst>
          </p:cNvPr>
          <p:cNvSpPr txBox="1"/>
          <p:nvPr/>
        </p:nvSpPr>
        <p:spPr>
          <a:xfrm>
            <a:off x="-14819" y="2753360"/>
            <a:ext cx="254890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Revel in their Deceptions</a:t>
            </a:r>
          </a:p>
        </p:txBody>
      </p:sp>
      <p:sp>
        <p:nvSpPr>
          <p:cNvPr id="28" name="TextBox 27">
            <a:extLst>
              <a:ext uri="{FF2B5EF4-FFF2-40B4-BE49-F238E27FC236}">
                <a16:creationId xmlns:a16="http://schemas.microsoft.com/office/drawing/2014/main" id="{514ED1D6-D6BC-3044-83C9-0589CE8FDAAB}"/>
              </a:ext>
            </a:extLst>
          </p:cNvPr>
          <p:cNvSpPr txBox="1"/>
          <p:nvPr/>
        </p:nvSpPr>
        <p:spPr>
          <a:xfrm>
            <a:off x="2425333" y="2761752"/>
            <a:ext cx="6690098"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their false teaching is what they get most excited about (&amp; celebrate)</a:t>
            </a:r>
            <a:endParaRPr lang="en-AU" sz="1400" dirty="0">
              <a:solidFill>
                <a:schemeClr val="bg1"/>
              </a:solidFill>
              <a:latin typeface="Times New Roman" panose="02020603050405020304" pitchFamily="18" charset="0"/>
              <a:cs typeface="Times New Roman" panose="02020603050405020304" pitchFamily="18" charset="0"/>
            </a:endParaRPr>
          </a:p>
        </p:txBody>
      </p:sp>
      <p:sp>
        <p:nvSpPr>
          <p:cNvPr id="29" name="TextBox 28">
            <a:extLst>
              <a:ext uri="{FF2B5EF4-FFF2-40B4-BE49-F238E27FC236}">
                <a16:creationId xmlns:a16="http://schemas.microsoft.com/office/drawing/2014/main" id="{C68F60CF-10AB-7645-B111-E534C5DF3189}"/>
              </a:ext>
            </a:extLst>
          </p:cNvPr>
          <p:cNvSpPr txBox="1"/>
          <p:nvPr/>
        </p:nvSpPr>
        <p:spPr>
          <a:xfrm>
            <a:off x="-14819" y="3035243"/>
            <a:ext cx="506918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They are in the church (not about those in the world)</a:t>
            </a:r>
          </a:p>
        </p:txBody>
      </p:sp>
      <p:sp>
        <p:nvSpPr>
          <p:cNvPr id="30" name="TextBox 29">
            <a:extLst>
              <a:ext uri="{FF2B5EF4-FFF2-40B4-BE49-F238E27FC236}">
                <a16:creationId xmlns:a16="http://schemas.microsoft.com/office/drawing/2014/main" id="{976AE878-AAB6-BF46-BDB0-5E290D60AFDD}"/>
              </a:ext>
            </a:extLst>
          </p:cNvPr>
          <p:cNvSpPr txBox="1"/>
          <p:nvPr/>
        </p:nvSpPr>
        <p:spPr>
          <a:xfrm>
            <a:off x="12682" y="4011520"/>
            <a:ext cx="6143493"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Impure hearts               Not content with Godly Righteousness</a:t>
            </a:r>
          </a:p>
        </p:txBody>
      </p:sp>
      <p:sp>
        <p:nvSpPr>
          <p:cNvPr id="31" name="TextBox 30">
            <a:extLst>
              <a:ext uri="{FF2B5EF4-FFF2-40B4-BE49-F238E27FC236}">
                <a16:creationId xmlns:a16="http://schemas.microsoft.com/office/drawing/2014/main" id="{97628FE4-023E-0F4D-97A2-FA0BF7C16D47}"/>
              </a:ext>
            </a:extLst>
          </p:cNvPr>
          <p:cNvSpPr txBox="1"/>
          <p:nvPr/>
        </p:nvSpPr>
        <p:spPr>
          <a:xfrm>
            <a:off x="4067944" y="4304685"/>
            <a:ext cx="5366581"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Leaders are called to strengthen the unsteady</a:t>
            </a:r>
            <a:endParaRPr lang="en-AU" sz="1400" dirty="0">
              <a:solidFill>
                <a:schemeClr val="bg1"/>
              </a:solidFill>
              <a:latin typeface="Times New Roman" panose="02020603050405020304" pitchFamily="18" charset="0"/>
              <a:cs typeface="Times New Roman" panose="02020603050405020304" pitchFamily="18" charset="0"/>
            </a:endParaRPr>
          </a:p>
        </p:txBody>
      </p:sp>
      <p:sp>
        <p:nvSpPr>
          <p:cNvPr id="32" name="TextBox 31">
            <a:extLst>
              <a:ext uri="{FF2B5EF4-FFF2-40B4-BE49-F238E27FC236}">
                <a16:creationId xmlns:a16="http://schemas.microsoft.com/office/drawing/2014/main" id="{24CACD07-127F-6D4A-A822-3E6A2AB54A4F}"/>
              </a:ext>
            </a:extLst>
          </p:cNvPr>
          <p:cNvSpPr txBox="1"/>
          <p:nvPr/>
        </p:nvSpPr>
        <p:spPr>
          <a:xfrm>
            <a:off x="5808" y="4293403"/>
            <a:ext cx="5491004"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They entice unsteady souls (easily toppled)</a:t>
            </a:r>
          </a:p>
        </p:txBody>
      </p:sp>
    </p:spTree>
    <p:extLst>
      <p:ext uri="{BB962C8B-B14F-4D97-AF65-F5344CB8AC3E}">
        <p14:creationId xmlns:p14="http://schemas.microsoft.com/office/powerpoint/2010/main" val="2992841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D4B2796E-74A1-1B42-9DA2-4A32C788AA24}"/>
              </a:ext>
            </a:extLst>
          </p:cNvPr>
          <p:cNvSpPr/>
          <p:nvPr/>
        </p:nvSpPr>
        <p:spPr>
          <a:xfrm>
            <a:off x="35496" y="1"/>
            <a:ext cx="9073008" cy="2554545"/>
          </a:xfrm>
          <a:prstGeom prst="rect">
            <a:avLst/>
          </a:prstGeom>
          <a:solidFill>
            <a:schemeClr val="bg1"/>
          </a:solidFill>
        </p:spPr>
        <p:txBody>
          <a:bodyPr wrap="square">
            <a:spAutoFit/>
          </a:bodyPr>
          <a:lstStyle/>
          <a:p>
            <a:r>
              <a:rPr lang="en-AU" sz="2000" dirty="0">
                <a:latin typeface="Comic Sans MS" panose="030F0902030302020204" pitchFamily="66" charset="0"/>
                <a:ea typeface="Times New Roman" panose="02020603050405020304" pitchFamily="18" charset="0"/>
                <a:cs typeface="Times New Roman" panose="02020603050405020304" pitchFamily="18" charset="0"/>
              </a:rPr>
              <a:t>Matthew 7: (ESV)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24 </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“Everyone then who hears these words of mine </a:t>
            </a:r>
            <a:r>
              <a:rPr lang="en-AU" sz="2000" b="1"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does them</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will be like a wise man who built his house on the rock.</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25 </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the rain fell, and the floods came, and the winds blew and beat on that house, but it did not fall, because it had been founded on the rock.</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26 </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everyone who hears these words of mine </a:t>
            </a:r>
            <a:r>
              <a:rPr lang="en-AU" sz="2000" b="1"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does not do them</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will be like a foolish man who built his house on the sand.</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27 </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the rain fell, and the floods came, and the winds blew and beat against that house, and it fell, and great was the fall of it.”</a:t>
            </a:r>
            <a:r>
              <a:rPr lang="en-AU" sz="2000" dirty="0"/>
              <a:t> </a:t>
            </a:r>
            <a:endParaRPr lang="en-AU" sz="2000"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10940895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False Teachers – unrighteous in remand until Judgment. But God rescues the Righteous.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414380F0-F9E8-D144-84CA-45168918791F}"/>
              </a:ext>
            </a:extLst>
          </p:cNvPr>
          <p:cNvSpPr txBox="1"/>
          <p:nvPr/>
        </p:nvSpPr>
        <p:spPr>
          <a:xfrm>
            <a:off x="6875" y="317729"/>
            <a:ext cx="5489937"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Characteristics of the unrighteous (False Teachers)</a:t>
            </a:r>
            <a:endParaRPr lang="en-AU" u="sng" dirty="0">
              <a:solidFill>
                <a:schemeClr val="bg1"/>
              </a:solidFill>
              <a:latin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a16="http://schemas.microsoft.com/office/drawing/2014/main" id="{D4B2796E-74A1-1B42-9DA2-4A32C788AA24}"/>
              </a:ext>
            </a:extLst>
          </p:cNvPr>
          <p:cNvSpPr/>
          <p:nvPr/>
        </p:nvSpPr>
        <p:spPr>
          <a:xfrm>
            <a:off x="611560" y="3381150"/>
            <a:ext cx="7776863" cy="646331"/>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14 </a:t>
            </a:r>
            <a:r>
              <a:rPr lang="en-AU" dirty="0">
                <a:latin typeface="Comic Sans MS" panose="030F0902030302020204" pitchFamily="66" charset="0"/>
                <a:ea typeface="Times New Roman" panose="02020603050405020304" pitchFamily="18" charset="0"/>
                <a:cs typeface="Times New Roman" panose="02020603050405020304" pitchFamily="18" charset="0"/>
              </a:rPr>
              <a:t>They have eyes full of adultery, insatiable for sin. They entice unsteady souls.  They have hearts trained in greed.  Accursed children!</a:t>
            </a:r>
            <a:r>
              <a:rPr lang="en-AU" dirty="0"/>
              <a:t> </a:t>
            </a:r>
            <a:endParaRPr lang="en-AU" dirty="0">
              <a:latin typeface="Comic Sans MS" panose="030F0902030302020204" pitchFamily="66" charset="0"/>
              <a:ea typeface="Times New Roman" panose="02020603050405020304" pitchFamily="18" charset="0"/>
            </a:endParaRPr>
          </a:p>
        </p:txBody>
      </p:sp>
      <p:sp>
        <p:nvSpPr>
          <p:cNvPr id="15" name="TextBox 14">
            <a:extLst>
              <a:ext uri="{FF2B5EF4-FFF2-40B4-BE49-F238E27FC236}">
                <a16:creationId xmlns:a16="http://schemas.microsoft.com/office/drawing/2014/main" id="{0C862AB8-242D-C743-B0DD-7ED5CAAFA15D}"/>
              </a:ext>
            </a:extLst>
          </p:cNvPr>
          <p:cNvSpPr txBox="1"/>
          <p:nvPr/>
        </p:nvSpPr>
        <p:spPr>
          <a:xfrm>
            <a:off x="0" y="639541"/>
            <a:ext cx="399593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a:t>
            </a:r>
            <a:r>
              <a:rPr lang="en-AU" u="sng" dirty="0">
                <a:solidFill>
                  <a:srgbClr val="FFFF00"/>
                </a:solidFill>
                <a:latin typeface="Times New Roman" panose="02020603050405020304" pitchFamily="18" charset="0"/>
                <a:cs typeface="Times New Roman" panose="02020603050405020304" pitchFamily="18" charset="0"/>
              </a:rPr>
              <a:t>indulge in the lust of defiling passion</a:t>
            </a:r>
          </a:p>
        </p:txBody>
      </p:sp>
      <p:sp>
        <p:nvSpPr>
          <p:cNvPr id="17" name="TextBox 16">
            <a:extLst>
              <a:ext uri="{FF2B5EF4-FFF2-40B4-BE49-F238E27FC236}">
                <a16:creationId xmlns:a16="http://schemas.microsoft.com/office/drawing/2014/main" id="{5C016388-2D67-AB40-8150-9204D3D26B68}"/>
              </a:ext>
            </a:extLst>
          </p:cNvPr>
          <p:cNvSpPr txBox="1"/>
          <p:nvPr/>
        </p:nvSpPr>
        <p:spPr>
          <a:xfrm>
            <a:off x="3851920" y="646054"/>
            <a:ext cx="4464496"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follow the corrupt desire of the sinful nature</a:t>
            </a:r>
          </a:p>
        </p:txBody>
      </p:sp>
      <p:sp>
        <p:nvSpPr>
          <p:cNvPr id="20" name="TextBox 19">
            <a:extLst>
              <a:ext uri="{FF2B5EF4-FFF2-40B4-BE49-F238E27FC236}">
                <a16:creationId xmlns:a16="http://schemas.microsoft.com/office/drawing/2014/main" id="{2124C2F0-1F8B-6A4E-83D6-70B94057858B}"/>
              </a:ext>
            </a:extLst>
          </p:cNvPr>
          <p:cNvSpPr txBox="1"/>
          <p:nvPr/>
        </p:nvSpPr>
        <p:spPr>
          <a:xfrm>
            <a:off x="338698" y="907311"/>
            <a:ext cx="8805301"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about slipping into sin, but about a conscious surrendering to and embracing of sin</a:t>
            </a:r>
          </a:p>
        </p:txBody>
      </p:sp>
      <p:sp>
        <p:nvSpPr>
          <p:cNvPr id="21" name="TextBox 20">
            <a:extLst>
              <a:ext uri="{FF2B5EF4-FFF2-40B4-BE49-F238E27FC236}">
                <a16:creationId xmlns:a16="http://schemas.microsoft.com/office/drawing/2014/main" id="{6085357E-BC52-004E-AEE2-DEEBE765E5F7}"/>
              </a:ext>
            </a:extLst>
          </p:cNvPr>
          <p:cNvSpPr txBox="1"/>
          <p:nvPr/>
        </p:nvSpPr>
        <p:spPr>
          <a:xfrm>
            <a:off x="6875" y="1210182"/>
            <a:ext cx="226086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a:t>
            </a:r>
            <a:r>
              <a:rPr lang="en-AU" u="sng" dirty="0">
                <a:solidFill>
                  <a:srgbClr val="FFFF00"/>
                </a:solidFill>
                <a:latin typeface="Times New Roman" panose="02020603050405020304" pitchFamily="18" charset="0"/>
                <a:cs typeface="Times New Roman" panose="02020603050405020304" pitchFamily="18" charset="0"/>
              </a:rPr>
              <a:t> Despise Authority</a:t>
            </a:r>
          </a:p>
        </p:txBody>
      </p:sp>
      <p:sp>
        <p:nvSpPr>
          <p:cNvPr id="23" name="TextBox 22">
            <a:extLst>
              <a:ext uri="{FF2B5EF4-FFF2-40B4-BE49-F238E27FC236}">
                <a16:creationId xmlns:a16="http://schemas.microsoft.com/office/drawing/2014/main" id="{53677D97-38CC-9F45-8F99-189B60989E16}"/>
              </a:ext>
            </a:extLst>
          </p:cNvPr>
          <p:cNvSpPr txBox="1"/>
          <p:nvPr/>
        </p:nvSpPr>
        <p:spPr>
          <a:xfrm>
            <a:off x="2195736" y="1240127"/>
            <a:ext cx="694138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Christians commanded to be subject to (obey) our rulers </a:t>
            </a:r>
            <a:r>
              <a:rPr lang="en-AU" sz="1400" dirty="0">
                <a:solidFill>
                  <a:schemeClr val="bg1"/>
                </a:solidFill>
                <a:latin typeface="Times New Roman" panose="02020603050405020304" pitchFamily="18" charset="0"/>
                <a:cs typeface="Times New Roman" panose="02020603050405020304" pitchFamily="18" charset="0"/>
              </a:rPr>
              <a:t>(within limits)</a:t>
            </a:r>
          </a:p>
        </p:txBody>
      </p:sp>
      <p:sp>
        <p:nvSpPr>
          <p:cNvPr id="18" name="TextBox 17">
            <a:extLst>
              <a:ext uri="{FF2B5EF4-FFF2-40B4-BE49-F238E27FC236}">
                <a16:creationId xmlns:a16="http://schemas.microsoft.com/office/drawing/2014/main" id="{282D793F-1CA6-6248-93F8-3C5E79AA6CB0}"/>
              </a:ext>
            </a:extLst>
          </p:cNvPr>
          <p:cNvSpPr txBox="1"/>
          <p:nvPr/>
        </p:nvSpPr>
        <p:spPr>
          <a:xfrm>
            <a:off x="9405" y="1528588"/>
            <a:ext cx="226086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Mock fallen angels</a:t>
            </a:r>
          </a:p>
        </p:txBody>
      </p:sp>
      <p:sp>
        <p:nvSpPr>
          <p:cNvPr id="22" name="TextBox 21">
            <a:extLst>
              <a:ext uri="{FF2B5EF4-FFF2-40B4-BE49-F238E27FC236}">
                <a16:creationId xmlns:a16="http://schemas.microsoft.com/office/drawing/2014/main" id="{8297500B-516B-7840-B91C-114942F5832E}"/>
              </a:ext>
            </a:extLst>
          </p:cNvPr>
          <p:cNvSpPr txBox="1"/>
          <p:nvPr/>
        </p:nvSpPr>
        <p:spPr>
          <a:xfrm>
            <a:off x="1910234" y="1517547"/>
            <a:ext cx="7236296"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They mock evil spirits to give an appearance of being spiritually strong.</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But we have no power over them.  The power belongs to God.</a:t>
            </a:r>
          </a:p>
        </p:txBody>
      </p:sp>
      <p:sp>
        <p:nvSpPr>
          <p:cNvPr id="24" name="TextBox 23">
            <a:extLst>
              <a:ext uri="{FF2B5EF4-FFF2-40B4-BE49-F238E27FC236}">
                <a16:creationId xmlns:a16="http://schemas.microsoft.com/office/drawing/2014/main" id="{02D67720-4E5E-8449-B7DB-D6425F63BA23}"/>
              </a:ext>
            </a:extLst>
          </p:cNvPr>
          <p:cNvSpPr txBox="1"/>
          <p:nvPr/>
        </p:nvSpPr>
        <p:spPr>
          <a:xfrm>
            <a:off x="0" y="2018385"/>
            <a:ext cx="578673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Confuse ‘animal instinct’ with the leading of the Holy Spirit</a:t>
            </a:r>
          </a:p>
        </p:txBody>
      </p:sp>
      <p:sp>
        <p:nvSpPr>
          <p:cNvPr id="25" name="TextBox 24">
            <a:extLst>
              <a:ext uri="{FF2B5EF4-FFF2-40B4-BE49-F238E27FC236}">
                <a16:creationId xmlns:a16="http://schemas.microsoft.com/office/drawing/2014/main" id="{2390343F-83CF-8641-A6DB-BFAB618DA10D}"/>
              </a:ext>
            </a:extLst>
          </p:cNvPr>
          <p:cNvSpPr txBox="1"/>
          <p:nvPr/>
        </p:nvSpPr>
        <p:spPr>
          <a:xfrm>
            <a:off x="1043608" y="2249639"/>
            <a:ext cx="8105110"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Beware:  is this Holy Spirit leading me?  Or is it ‘the flesh’ – what I want/think/feel</a:t>
            </a:r>
            <a:endParaRPr lang="en-AU" sz="1400" dirty="0">
              <a:solidFill>
                <a:schemeClr val="bg1"/>
              </a:solidFill>
              <a:latin typeface="Times New Roman" panose="02020603050405020304" pitchFamily="18" charset="0"/>
              <a:cs typeface="Times New Roman" panose="02020603050405020304" pitchFamily="18" charset="0"/>
            </a:endParaRPr>
          </a:p>
        </p:txBody>
      </p:sp>
      <p:sp>
        <p:nvSpPr>
          <p:cNvPr id="26" name="TextBox 25">
            <a:extLst>
              <a:ext uri="{FF2B5EF4-FFF2-40B4-BE49-F238E27FC236}">
                <a16:creationId xmlns:a16="http://schemas.microsoft.com/office/drawing/2014/main" id="{80DF2A39-1AB1-0C4D-B14A-7E01A14B7956}"/>
              </a:ext>
            </a:extLst>
          </p:cNvPr>
          <p:cNvSpPr txBox="1"/>
          <p:nvPr/>
        </p:nvSpPr>
        <p:spPr>
          <a:xfrm>
            <a:off x="-14819" y="2492103"/>
            <a:ext cx="4565125"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Character opposite to the character of Christ</a:t>
            </a:r>
          </a:p>
        </p:txBody>
      </p:sp>
      <p:sp>
        <p:nvSpPr>
          <p:cNvPr id="27" name="TextBox 26">
            <a:extLst>
              <a:ext uri="{FF2B5EF4-FFF2-40B4-BE49-F238E27FC236}">
                <a16:creationId xmlns:a16="http://schemas.microsoft.com/office/drawing/2014/main" id="{34D25282-26E8-9045-BBB5-E9459607ED54}"/>
              </a:ext>
            </a:extLst>
          </p:cNvPr>
          <p:cNvSpPr txBox="1"/>
          <p:nvPr/>
        </p:nvSpPr>
        <p:spPr>
          <a:xfrm>
            <a:off x="-14819" y="2753360"/>
            <a:ext cx="254890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Revel in their Deceptions</a:t>
            </a:r>
          </a:p>
        </p:txBody>
      </p:sp>
      <p:sp>
        <p:nvSpPr>
          <p:cNvPr id="28" name="TextBox 27">
            <a:extLst>
              <a:ext uri="{FF2B5EF4-FFF2-40B4-BE49-F238E27FC236}">
                <a16:creationId xmlns:a16="http://schemas.microsoft.com/office/drawing/2014/main" id="{514ED1D6-D6BC-3044-83C9-0589CE8FDAAB}"/>
              </a:ext>
            </a:extLst>
          </p:cNvPr>
          <p:cNvSpPr txBox="1"/>
          <p:nvPr/>
        </p:nvSpPr>
        <p:spPr>
          <a:xfrm>
            <a:off x="2425333" y="2761752"/>
            <a:ext cx="6690098"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their false teaching is what they get most excited about (&amp; celebrate)</a:t>
            </a:r>
            <a:endParaRPr lang="en-AU" sz="1400" dirty="0">
              <a:solidFill>
                <a:schemeClr val="bg1"/>
              </a:solidFill>
              <a:latin typeface="Times New Roman" panose="02020603050405020304" pitchFamily="18" charset="0"/>
              <a:cs typeface="Times New Roman" panose="02020603050405020304" pitchFamily="18" charset="0"/>
            </a:endParaRPr>
          </a:p>
        </p:txBody>
      </p:sp>
      <p:sp>
        <p:nvSpPr>
          <p:cNvPr id="29" name="TextBox 28">
            <a:extLst>
              <a:ext uri="{FF2B5EF4-FFF2-40B4-BE49-F238E27FC236}">
                <a16:creationId xmlns:a16="http://schemas.microsoft.com/office/drawing/2014/main" id="{C68F60CF-10AB-7645-B111-E534C5DF3189}"/>
              </a:ext>
            </a:extLst>
          </p:cNvPr>
          <p:cNvSpPr txBox="1"/>
          <p:nvPr/>
        </p:nvSpPr>
        <p:spPr>
          <a:xfrm>
            <a:off x="-14819" y="3035243"/>
            <a:ext cx="506918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They are in the church (not about those in the world)</a:t>
            </a:r>
          </a:p>
        </p:txBody>
      </p:sp>
      <p:sp>
        <p:nvSpPr>
          <p:cNvPr id="30" name="TextBox 29">
            <a:extLst>
              <a:ext uri="{FF2B5EF4-FFF2-40B4-BE49-F238E27FC236}">
                <a16:creationId xmlns:a16="http://schemas.microsoft.com/office/drawing/2014/main" id="{976AE878-AAB6-BF46-BDB0-5E290D60AFDD}"/>
              </a:ext>
            </a:extLst>
          </p:cNvPr>
          <p:cNvSpPr txBox="1"/>
          <p:nvPr/>
        </p:nvSpPr>
        <p:spPr>
          <a:xfrm>
            <a:off x="12682" y="4011520"/>
            <a:ext cx="6143493"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Impure hearts                    Not content with Godly Righteousness</a:t>
            </a:r>
          </a:p>
        </p:txBody>
      </p:sp>
      <p:sp>
        <p:nvSpPr>
          <p:cNvPr id="31" name="TextBox 30">
            <a:extLst>
              <a:ext uri="{FF2B5EF4-FFF2-40B4-BE49-F238E27FC236}">
                <a16:creationId xmlns:a16="http://schemas.microsoft.com/office/drawing/2014/main" id="{97628FE4-023E-0F4D-97A2-FA0BF7C16D47}"/>
              </a:ext>
            </a:extLst>
          </p:cNvPr>
          <p:cNvSpPr txBox="1"/>
          <p:nvPr/>
        </p:nvSpPr>
        <p:spPr>
          <a:xfrm>
            <a:off x="121189" y="4587372"/>
            <a:ext cx="8994242"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Leaders are called to strengthen the unsteady by pointing them to the Word of God</a:t>
            </a:r>
            <a:endParaRPr lang="en-AU" sz="1400" dirty="0">
              <a:solidFill>
                <a:schemeClr val="bg1"/>
              </a:solidFill>
              <a:latin typeface="Times New Roman" panose="02020603050405020304" pitchFamily="18" charset="0"/>
              <a:cs typeface="Times New Roman" panose="02020603050405020304" pitchFamily="18" charset="0"/>
            </a:endParaRPr>
          </a:p>
        </p:txBody>
      </p:sp>
      <p:sp>
        <p:nvSpPr>
          <p:cNvPr id="32" name="TextBox 31">
            <a:extLst>
              <a:ext uri="{FF2B5EF4-FFF2-40B4-BE49-F238E27FC236}">
                <a16:creationId xmlns:a16="http://schemas.microsoft.com/office/drawing/2014/main" id="{24CACD07-127F-6D4A-A822-3E6A2AB54A4F}"/>
              </a:ext>
            </a:extLst>
          </p:cNvPr>
          <p:cNvSpPr txBox="1"/>
          <p:nvPr/>
        </p:nvSpPr>
        <p:spPr>
          <a:xfrm>
            <a:off x="5808" y="4293403"/>
            <a:ext cx="5491004"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They entice unsteady souls (easily toppled)</a:t>
            </a:r>
          </a:p>
        </p:txBody>
      </p:sp>
      <p:sp>
        <p:nvSpPr>
          <p:cNvPr id="33" name="TextBox 32">
            <a:extLst>
              <a:ext uri="{FF2B5EF4-FFF2-40B4-BE49-F238E27FC236}">
                <a16:creationId xmlns:a16="http://schemas.microsoft.com/office/drawing/2014/main" id="{E727819C-F539-1B49-BC22-DACC8EC77721}"/>
              </a:ext>
            </a:extLst>
          </p:cNvPr>
          <p:cNvSpPr txBox="1"/>
          <p:nvPr/>
        </p:nvSpPr>
        <p:spPr>
          <a:xfrm>
            <a:off x="4016214" y="4321450"/>
            <a:ext cx="3024336"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entice with plasticine words</a:t>
            </a:r>
            <a:endParaRPr lang="en-AU" sz="1400" dirty="0">
              <a:solidFill>
                <a:schemeClr val="bg1"/>
              </a:solidFill>
              <a:latin typeface="Times New Roman" panose="02020603050405020304" pitchFamily="18" charset="0"/>
              <a:cs typeface="Times New Roman" panose="02020603050405020304" pitchFamily="18" charset="0"/>
            </a:endParaRPr>
          </a:p>
        </p:txBody>
      </p:sp>
      <p:sp>
        <p:nvSpPr>
          <p:cNvPr id="34" name="TextBox 33">
            <a:extLst>
              <a:ext uri="{FF2B5EF4-FFF2-40B4-BE49-F238E27FC236}">
                <a16:creationId xmlns:a16="http://schemas.microsoft.com/office/drawing/2014/main" id="{5857869D-7EC0-844D-8F12-EE3129B50DC7}"/>
              </a:ext>
            </a:extLst>
          </p:cNvPr>
          <p:cNvSpPr txBox="1"/>
          <p:nvPr/>
        </p:nvSpPr>
        <p:spPr>
          <a:xfrm>
            <a:off x="5808" y="4829668"/>
            <a:ext cx="5491004"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Insatiable craving for what they have no right to</a:t>
            </a:r>
          </a:p>
        </p:txBody>
      </p:sp>
      <p:sp>
        <p:nvSpPr>
          <p:cNvPr id="35" name="TextBox 34">
            <a:extLst>
              <a:ext uri="{FF2B5EF4-FFF2-40B4-BE49-F238E27FC236}">
                <a16:creationId xmlns:a16="http://schemas.microsoft.com/office/drawing/2014/main" id="{D1167253-68DD-C747-A4E5-4AADFAECE85B}"/>
              </a:ext>
            </a:extLst>
          </p:cNvPr>
          <p:cNvSpPr txBox="1"/>
          <p:nvPr/>
        </p:nvSpPr>
        <p:spPr>
          <a:xfrm>
            <a:off x="19557" y="5111550"/>
            <a:ext cx="109605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Accursed</a:t>
            </a:r>
          </a:p>
        </p:txBody>
      </p:sp>
      <p:sp>
        <p:nvSpPr>
          <p:cNvPr id="36" name="TextBox 35">
            <a:extLst>
              <a:ext uri="{FF2B5EF4-FFF2-40B4-BE49-F238E27FC236}">
                <a16:creationId xmlns:a16="http://schemas.microsoft.com/office/drawing/2014/main" id="{2EC3691B-3699-BD4B-BF4B-0BF9364332BD}"/>
              </a:ext>
            </a:extLst>
          </p:cNvPr>
          <p:cNvSpPr txBox="1"/>
          <p:nvPr/>
        </p:nvSpPr>
        <p:spPr>
          <a:xfrm>
            <a:off x="1004880" y="5098347"/>
            <a:ext cx="464723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Claim to be blessed, but are cursed</a:t>
            </a:r>
            <a:endParaRPr lang="en-AU" sz="1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6553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D4B2796E-74A1-1B42-9DA2-4A32C788AA24}"/>
              </a:ext>
            </a:extLst>
          </p:cNvPr>
          <p:cNvSpPr/>
          <p:nvPr/>
        </p:nvSpPr>
        <p:spPr>
          <a:xfrm>
            <a:off x="878047" y="4084490"/>
            <a:ext cx="7726602" cy="1200329"/>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15 </a:t>
            </a:r>
            <a:r>
              <a:rPr lang="en-AU" dirty="0">
                <a:latin typeface="Comic Sans MS" panose="030F0902030302020204" pitchFamily="66" charset="0"/>
                <a:ea typeface="Times New Roman" panose="02020603050405020304" pitchFamily="18" charset="0"/>
                <a:cs typeface="Times New Roman" panose="02020603050405020304" pitchFamily="18" charset="0"/>
              </a:rPr>
              <a:t>Forsaking the right way, they have gone astray.  They have followed the way of Balaam, the son of </a:t>
            </a:r>
            <a:r>
              <a:rPr lang="en-AU" dirty="0" err="1">
                <a:latin typeface="Comic Sans MS" panose="030F0902030302020204" pitchFamily="66" charset="0"/>
                <a:ea typeface="Times New Roman" panose="02020603050405020304" pitchFamily="18" charset="0"/>
                <a:cs typeface="Times New Roman" panose="02020603050405020304" pitchFamily="18" charset="0"/>
              </a:rPr>
              <a:t>Beor</a:t>
            </a:r>
            <a:r>
              <a:rPr lang="en-AU" dirty="0">
                <a:latin typeface="Comic Sans MS" panose="030F0902030302020204" pitchFamily="66" charset="0"/>
                <a:ea typeface="Times New Roman" panose="02020603050405020304" pitchFamily="18" charset="0"/>
                <a:cs typeface="Times New Roman" panose="02020603050405020304" pitchFamily="18" charset="0"/>
              </a:rPr>
              <a:t>, who loved gain from wrongdoing,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16 </a:t>
            </a:r>
            <a:r>
              <a:rPr lang="en-AU" dirty="0">
                <a:latin typeface="Comic Sans MS" panose="030F0902030302020204" pitchFamily="66" charset="0"/>
                <a:ea typeface="Times New Roman" panose="02020603050405020304" pitchFamily="18" charset="0"/>
                <a:cs typeface="Times New Roman" panose="02020603050405020304" pitchFamily="18" charset="0"/>
              </a:rPr>
              <a:t>but was rebuked for his own transgression;  a speechless donkey spoke with human voice and restrained the prophet’s madness.</a:t>
            </a:r>
            <a:r>
              <a:rPr lang="en-AU" dirty="0"/>
              <a:t> </a:t>
            </a:r>
            <a:endParaRPr lang="en-AU" dirty="0">
              <a:latin typeface="Comic Sans MS" panose="030F0902030302020204" pitchFamily="66" charset="0"/>
              <a:ea typeface="Times New Roman" panose="02020603050405020304" pitchFamily="18" charset="0"/>
            </a:endParaRPr>
          </a:p>
        </p:txBody>
      </p:sp>
      <p:sp>
        <p:nvSpPr>
          <p:cNvPr id="15" name="TextBox 14">
            <a:extLst>
              <a:ext uri="{FF2B5EF4-FFF2-40B4-BE49-F238E27FC236}">
                <a16:creationId xmlns:a16="http://schemas.microsoft.com/office/drawing/2014/main" id="{0C862AB8-242D-C743-B0DD-7ED5CAAFA15D}"/>
              </a:ext>
            </a:extLst>
          </p:cNvPr>
          <p:cNvSpPr txBox="1"/>
          <p:nvPr/>
        </p:nvSpPr>
        <p:spPr>
          <a:xfrm>
            <a:off x="0" y="-7265"/>
            <a:ext cx="399593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a:t>
            </a:r>
            <a:r>
              <a:rPr lang="en-AU" u="sng" dirty="0">
                <a:solidFill>
                  <a:srgbClr val="FFFF00"/>
                </a:solidFill>
                <a:latin typeface="Times New Roman" panose="02020603050405020304" pitchFamily="18" charset="0"/>
                <a:cs typeface="Times New Roman" panose="02020603050405020304" pitchFamily="18" charset="0"/>
              </a:rPr>
              <a:t>indulge in the lust of defiling passion</a:t>
            </a:r>
          </a:p>
        </p:txBody>
      </p:sp>
      <p:sp>
        <p:nvSpPr>
          <p:cNvPr id="17" name="TextBox 16">
            <a:extLst>
              <a:ext uri="{FF2B5EF4-FFF2-40B4-BE49-F238E27FC236}">
                <a16:creationId xmlns:a16="http://schemas.microsoft.com/office/drawing/2014/main" id="{5C016388-2D67-AB40-8150-9204D3D26B68}"/>
              </a:ext>
            </a:extLst>
          </p:cNvPr>
          <p:cNvSpPr txBox="1"/>
          <p:nvPr/>
        </p:nvSpPr>
        <p:spPr>
          <a:xfrm>
            <a:off x="3851920" y="-752"/>
            <a:ext cx="4464496"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follow the corrupt desire of the sinful nature</a:t>
            </a:r>
          </a:p>
        </p:txBody>
      </p:sp>
      <p:sp>
        <p:nvSpPr>
          <p:cNvPr id="20" name="TextBox 19">
            <a:extLst>
              <a:ext uri="{FF2B5EF4-FFF2-40B4-BE49-F238E27FC236}">
                <a16:creationId xmlns:a16="http://schemas.microsoft.com/office/drawing/2014/main" id="{2124C2F0-1F8B-6A4E-83D6-70B94057858B}"/>
              </a:ext>
            </a:extLst>
          </p:cNvPr>
          <p:cNvSpPr txBox="1"/>
          <p:nvPr/>
        </p:nvSpPr>
        <p:spPr>
          <a:xfrm>
            <a:off x="338698" y="260505"/>
            <a:ext cx="8805301"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about slipping into sin, but about a conscious surrendering to and embracing of sin</a:t>
            </a:r>
          </a:p>
        </p:txBody>
      </p:sp>
      <p:sp>
        <p:nvSpPr>
          <p:cNvPr id="21" name="TextBox 20">
            <a:extLst>
              <a:ext uri="{FF2B5EF4-FFF2-40B4-BE49-F238E27FC236}">
                <a16:creationId xmlns:a16="http://schemas.microsoft.com/office/drawing/2014/main" id="{6085357E-BC52-004E-AEE2-DEEBE765E5F7}"/>
              </a:ext>
            </a:extLst>
          </p:cNvPr>
          <p:cNvSpPr txBox="1"/>
          <p:nvPr/>
        </p:nvSpPr>
        <p:spPr>
          <a:xfrm>
            <a:off x="6875" y="563376"/>
            <a:ext cx="226086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a:t>
            </a:r>
            <a:r>
              <a:rPr lang="en-AU" u="sng" dirty="0">
                <a:solidFill>
                  <a:srgbClr val="FFFF00"/>
                </a:solidFill>
                <a:latin typeface="Times New Roman" panose="02020603050405020304" pitchFamily="18" charset="0"/>
                <a:cs typeface="Times New Roman" panose="02020603050405020304" pitchFamily="18" charset="0"/>
              </a:rPr>
              <a:t> Despise Authority</a:t>
            </a:r>
          </a:p>
        </p:txBody>
      </p:sp>
      <p:sp>
        <p:nvSpPr>
          <p:cNvPr id="23" name="TextBox 22">
            <a:extLst>
              <a:ext uri="{FF2B5EF4-FFF2-40B4-BE49-F238E27FC236}">
                <a16:creationId xmlns:a16="http://schemas.microsoft.com/office/drawing/2014/main" id="{53677D97-38CC-9F45-8F99-189B60989E16}"/>
              </a:ext>
            </a:extLst>
          </p:cNvPr>
          <p:cNvSpPr txBox="1"/>
          <p:nvPr/>
        </p:nvSpPr>
        <p:spPr>
          <a:xfrm>
            <a:off x="2195736" y="593321"/>
            <a:ext cx="694138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Christians commanded to be subject to (obey) our rulers </a:t>
            </a:r>
            <a:r>
              <a:rPr lang="en-AU" sz="1400" dirty="0">
                <a:solidFill>
                  <a:schemeClr val="bg1"/>
                </a:solidFill>
                <a:latin typeface="Times New Roman" panose="02020603050405020304" pitchFamily="18" charset="0"/>
                <a:cs typeface="Times New Roman" panose="02020603050405020304" pitchFamily="18" charset="0"/>
              </a:rPr>
              <a:t>(within limits)</a:t>
            </a:r>
          </a:p>
        </p:txBody>
      </p:sp>
      <p:sp>
        <p:nvSpPr>
          <p:cNvPr id="18" name="TextBox 17">
            <a:extLst>
              <a:ext uri="{FF2B5EF4-FFF2-40B4-BE49-F238E27FC236}">
                <a16:creationId xmlns:a16="http://schemas.microsoft.com/office/drawing/2014/main" id="{282D793F-1CA6-6248-93F8-3C5E79AA6CB0}"/>
              </a:ext>
            </a:extLst>
          </p:cNvPr>
          <p:cNvSpPr txBox="1"/>
          <p:nvPr/>
        </p:nvSpPr>
        <p:spPr>
          <a:xfrm>
            <a:off x="9405" y="881782"/>
            <a:ext cx="226086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Mock fallen angels</a:t>
            </a:r>
          </a:p>
        </p:txBody>
      </p:sp>
      <p:sp>
        <p:nvSpPr>
          <p:cNvPr id="22" name="TextBox 21">
            <a:extLst>
              <a:ext uri="{FF2B5EF4-FFF2-40B4-BE49-F238E27FC236}">
                <a16:creationId xmlns:a16="http://schemas.microsoft.com/office/drawing/2014/main" id="{8297500B-516B-7840-B91C-114942F5832E}"/>
              </a:ext>
            </a:extLst>
          </p:cNvPr>
          <p:cNvSpPr txBox="1"/>
          <p:nvPr/>
        </p:nvSpPr>
        <p:spPr>
          <a:xfrm>
            <a:off x="1910234" y="870741"/>
            <a:ext cx="7236296"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They mock evil spirits to give an appearance of being spiritually strong.</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But we have no power over them.  The power belongs to God.</a:t>
            </a:r>
          </a:p>
        </p:txBody>
      </p:sp>
      <p:sp>
        <p:nvSpPr>
          <p:cNvPr id="24" name="TextBox 23">
            <a:extLst>
              <a:ext uri="{FF2B5EF4-FFF2-40B4-BE49-F238E27FC236}">
                <a16:creationId xmlns:a16="http://schemas.microsoft.com/office/drawing/2014/main" id="{02D67720-4E5E-8449-B7DB-D6425F63BA23}"/>
              </a:ext>
            </a:extLst>
          </p:cNvPr>
          <p:cNvSpPr txBox="1"/>
          <p:nvPr/>
        </p:nvSpPr>
        <p:spPr>
          <a:xfrm>
            <a:off x="0" y="1371579"/>
            <a:ext cx="578673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Confuse ‘animal instinct’ with the leading of the Holy Spirit</a:t>
            </a:r>
          </a:p>
        </p:txBody>
      </p:sp>
      <p:sp>
        <p:nvSpPr>
          <p:cNvPr id="25" name="TextBox 24">
            <a:extLst>
              <a:ext uri="{FF2B5EF4-FFF2-40B4-BE49-F238E27FC236}">
                <a16:creationId xmlns:a16="http://schemas.microsoft.com/office/drawing/2014/main" id="{2390343F-83CF-8641-A6DB-BFAB618DA10D}"/>
              </a:ext>
            </a:extLst>
          </p:cNvPr>
          <p:cNvSpPr txBox="1"/>
          <p:nvPr/>
        </p:nvSpPr>
        <p:spPr>
          <a:xfrm>
            <a:off x="1043608" y="1602833"/>
            <a:ext cx="8105110"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Beware:  is this Holy Spirit leading me?  Or is it ‘the flesh’ – what I want/think/feel</a:t>
            </a:r>
            <a:endParaRPr lang="en-AU" sz="1400" dirty="0">
              <a:solidFill>
                <a:schemeClr val="bg1"/>
              </a:solidFill>
              <a:latin typeface="Times New Roman" panose="02020603050405020304" pitchFamily="18" charset="0"/>
              <a:cs typeface="Times New Roman" panose="02020603050405020304" pitchFamily="18" charset="0"/>
            </a:endParaRPr>
          </a:p>
        </p:txBody>
      </p:sp>
      <p:sp>
        <p:nvSpPr>
          <p:cNvPr id="26" name="TextBox 25">
            <a:extLst>
              <a:ext uri="{FF2B5EF4-FFF2-40B4-BE49-F238E27FC236}">
                <a16:creationId xmlns:a16="http://schemas.microsoft.com/office/drawing/2014/main" id="{80DF2A39-1AB1-0C4D-B14A-7E01A14B7956}"/>
              </a:ext>
            </a:extLst>
          </p:cNvPr>
          <p:cNvSpPr txBox="1"/>
          <p:nvPr/>
        </p:nvSpPr>
        <p:spPr>
          <a:xfrm>
            <a:off x="-14819" y="1845297"/>
            <a:ext cx="4565125"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Character opposite to the character of Christ</a:t>
            </a:r>
          </a:p>
        </p:txBody>
      </p:sp>
      <p:sp>
        <p:nvSpPr>
          <p:cNvPr id="27" name="TextBox 26">
            <a:extLst>
              <a:ext uri="{FF2B5EF4-FFF2-40B4-BE49-F238E27FC236}">
                <a16:creationId xmlns:a16="http://schemas.microsoft.com/office/drawing/2014/main" id="{34D25282-26E8-9045-BBB5-E9459607ED54}"/>
              </a:ext>
            </a:extLst>
          </p:cNvPr>
          <p:cNvSpPr txBox="1"/>
          <p:nvPr/>
        </p:nvSpPr>
        <p:spPr>
          <a:xfrm>
            <a:off x="-14819" y="2106554"/>
            <a:ext cx="254890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Revel in their Deceptions</a:t>
            </a:r>
          </a:p>
        </p:txBody>
      </p:sp>
      <p:sp>
        <p:nvSpPr>
          <p:cNvPr id="28" name="TextBox 27">
            <a:extLst>
              <a:ext uri="{FF2B5EF4-FFF2-40B4-BE49-F238E27FC236}">
                <a16:creationId xmlns:a16="http://schemas.microsoft.com/office/drawing/2014/main" id="{514ED1D6-D6BC-3044-83C9-0589CE8FDAAB}"/>
              </a:ext>
            </a:extLst>
          </p:cNvPr>
          <p:cNvSpPr txBox="1"/>
          <p:nvPr/>
        </p:nvSpPr>
        <p:spPr>
          <a:xfrm>
            <a:off x="2425333" y="2114946"/>
            <a:ext cx="6690098"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their false teaching is what they get most excited about (&amp; celebrate)</a:t>
            </a:r>
            <a:endParaRPr lang="en-AU" sz="1400" dirty="0">
              <a:solidFill>
                <a:schemeClr val="bg1"/>
              </a:solidFill>
              <a:latin typeface="Times New Roman" panose="02020603050405020304" pitchFamily="18" charset="0"/>
              <a:cs typeface="Times New Roman" panose="02020603050405020304" pitchFamily="18" charset="0"/>
            </a:endParaRPr>
          </a:p>
        </p:txBody>
      </p:sp>
      <p:sp>
        <p:nvSpPr>
          <p:cNvPr id="29" name="TextBox 28">
            <a:extLst>
              <a:ext uri="{FF2B5EF4-FFF2-40B4-BE49-F238E27FC236}">
                <a16:creationId xmlns:a16="http://schemas.microsoft.com/office/drawing/2014/main" id="{C68F60CF-10AB-7645-B111-E534C5DF3189}"/>
              </a:ext>
            </a:extLst>
          </p:cNvPr>
          <p:cNvSpPr txBox="1"/>
          <p:nvPr/>
        </p:nvSpPr>
        <p:spPr>
          <a:xfrm>
            <a:off x="-14819" y="2388437"/>
            <a:ext cx="506918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They are in the church (not about those in the world)</a:t>
            </a:r>
          </a:p>
        </p:txBody>
      </p:sp>
      <p:sp>
        <p:nvSpPr>
          <p:cNvPr id="30" name="TextBox 29">
            <a:extLst>
              <a:ext uri="{FF2B5EF4-FFF2-40B4-BE49-F238E27FC236}">
                <a16:creationId xmlns:a16="http://schemas.microsoft.com/office/drawing/2014/main" id="{976AE878-AAB6-BF46-BDB0-5E290D60AFDD}"/>
              </a:ext>
            </a:extLst>
          </p:cNvPr>
          <p:cNvSpPr txBox="1"/>
          <p:nvPr/>
        </p:nvSpPr>
        <p:spPr>
          <a:xfrm>
            <a:off x="0" y="2656827"/>
            <a:ext cx="6143493"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Impure hearts                    Not content with Godly Righteousness</a:t>
            </a:r>
          </a:p>
        </p:txBody>
      </p:sp>
      <p:sp>
        <p:nvSpPr>
          <p:cNvPr id="31" name="TextBox 30">
            <a:extLst>
              <a:ext uri="{FF2B5EF4-FFF2-40B4-BE49-F238E27FC236}">
                <a16:creationId xmlns:a16="http://schemas.microsoft.com/office/drawing/2014/main" id="{97628FE4-023E-0F4D-97A2-FA0BF7C16D47}"/>
              </a:ext>
            </a:extLst>
          </p:cNvPr>
          <p:cNvSpPr txBox="1"/>
          <p:nvPr/>
        </p:nvSpPr>
        <p:spPr>
          <a:xfrm>
            <a:off x="108507" y="3232679"/>
            <a:ext cx="8994242"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Leaders are called to strengthen the unsteady by pointing them to the Word of God</a:t>
            </a:r>
            <a:endParaRPr lang="en-AU" sz="1400" dirty="0">
              <a:solidFill>
                <a:schemeClr val="bg1"/>
              </a:solidFill>
              <a:latin typeface="Times New Roman" panose="02020603050405020304" pitchFamily="18" charset="0"/>
              <a:cs typeface="Times New Roman" panose="02020603050405020304" pitchFamily="18" charset="0"/>
            </a:endParaRPr>
          </a:p>
        </p:txBody>
      </p:sp>
      <p:sp>
        <p:nvSpPr>
          <p:cNvPr id="32" name="TextBox 31">
            <a:extLst>
              <a:ext uri="{FF2B5EF4-FFF2-40B4-BE49-F238E27FC236}">
                <a16:creationId xmlns:a16="http://schemas.microsoft.com/office/drawing/2014/main" id="{24CACD07-127F-6D4A-A822-3E6A2AB54A4F}"/>
              </a:ext>
            </a:extLst>
          </p:cNvPr>
          <p:cNvSpPr txBox="1"/>
          <p:nvPr/>
        </p:nvSpPr>
        <p:spPr>
          <a:xfrm>
            <a:off x="-6874" y="2938710"/>
            <a:ext cx="5491004"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They entice unsteady souls (easily toppled)</a:t>
            </a:r>
          </a:p>
        </p:txBody>
      </p:sp>
      <p:sp>
        <p:nvSpPr>
          <p:cNvPr id="33" name="TextBox 32">
            <a:extLst>
              <a:ext uri="{FF2B5EF4-FFF2-40B4-BE49-F238E27FC236}">
                <a16:creationId xmlns:a16="http://schemas.microsoft.com/office/drawing/2014/main" id="{E727819C-F539-1B49-BC22-DACC8EC77721}"/>
              </a:ext>
            </a:extLst>
          </p:cNvPr>
          <p:cNvSpPr txBox="1"/>
          <p:nvPr/>
        </p:nvSpPr>
        <p:spPr>
          <a:xfrm>
            <a:off x="4003532" y="2966757"/>
            <a:ext cx="3024336"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entice with plasticine words</a:t>
            </a:r>
            <a:endParaRPr lang="en-AU" sz="1400" dirty="0">
              <a:solidFill>
                <a:schemeClr val="bg1"/>
              </a:solidFill>
              <a:latin typeface="Times New Roman" panose="02020603050405020304" pitchFamily="18" charset="0"/>
              <a:cs typeface="Times New Roman" panose="02020603050405020304" pitchFamily="18" charset="0"/>
            </a:endParaRPr>
          </a:p>
        </p:txBody>
      </p:sp>
      <p:sp>
        <p:nvSpPr>
          <p:cNvPr id="34" name="TextBox 33">
            <a:extLst>
              <a:ext uri="{FF2B5EF4-FFF2-40B4-BE49-F238E27FC236}">
                <a16:creationId xmlns:a16="http://schemas.microsoft.com/office/drawing/2014/main" id="{5857869D-7EC0-844D-8F12-EE3129B50DC7}"/>
              </a:ext>
            </a:extLst>
          </p:cNvPr>
          <p:cNvSpPr txBox="1"/>
          <p:nvPr/>
        </p:nvSpPr>
        <p:spPr>
          <a:xfrm>
            <a:off x="-6874" y="3474975"/>
            <a:ext cx="5491004"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Insatiable craving for what they have no right to</a:t>
            </a:r>
          </a:p>
        </p:txBody>
      </p:sp>
      <p:sp>
        <p:nvSpPr>
          <p:cNvPr id="35" name="TextBox 34">
            <a:extLst>
              <a:ext uri="{FF2B5EF4-FFF2-40B4-BE49-F238E27FC236}">
                <a16:creationId xmlns:a16="http://schemas.microsoft.com/office/drawing/2014/main" id="{D1167253-68DD-C747-A4E5-4AADFAECE85B}"/>
              </a:ext>
            </a:extLst>
          </p:cNvPr>
          <p:cNvSpPr txBox="1"/>
          <p:nvPr/>
        </p:nvSpPr>
        <p:spPr>
          <a:xfrm>
            <a:off x="6875" y="3756857"/>
            <a:ext cx="109605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Accursed</a:t>
            </a:r>
          </a:p>
        </p:txBody>
      </p:sp>
      <p:sp>
        <p:nvSpPr>
          <p:cNvPr id="36" name="TextBox 35">
            <a:extLst>
              <a:ext uri="{FF2B5EF4-FFF2-40B4-BE49-F238E27FC236}">
                <a16:creationId xmlns:a16="http://schemas.microsoft.com/office/drawing/2014/main" id="{2EC3691B-3699-BD4B-BF4B-0BF9364332BD}"/>
              </a:ext>
            </a:extLst>
          </p:cNvPr>
          <p:cNvSpPr txBox="1"/>
          <p:nvPr/>
        </p:nvSpPr>
        <p:spPr>
          <a:xfrm>
            <a:off x="992198" y="3743654"/>
            <a:ext cx="464723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Claim to be blessed, but are cursed</a:t>
            </a:r>
            <a:endParaRPr lang="en-AU" sz="1400" dirty="0">
              <a:solidFill>
                <a:schemeClr val="bg1"/>
              </a:solidFill>
              <a:latin typeface="Times New Roman" panose="02020603050405020304" pitchFamily="18" charset="0"/>
              <a:cs typeface="Times New Roman" panose="02020603050405020304" pitchFamily="18" charset="0"/>
            </a:endParaRPr>
          </a:p>
        </p:txBody>
      </p:sp>
      <p:sp>
        <p:nvSpPr>
          <p:cNvPr id="37" name="TextBox 36">
            <a:extLst>
              <a:ext uri="{FF2B5EF4-FFF2-40B4-BE49-F238E27FC236}">
                <a16:creationId xmlns:a16="http://schemas.microsoft.com/office/drawing/2014/main" id="{17626E16-8AD6-AA4D-AD15-0BE54B3B9DE6}"/>
              </a:ext>
            </a:extLst>
          </p:cNvPr>
          <p:cNvSpPr txBox="1"/>
          <p:nvPr/>
        </p:nvSpPr>
        <p:spPr>
          <a:xfrm>
            <a:off x="6875" y="5296900"/>
            <a:ext cx="454343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Forsake ‘the right way’ to satisfy their cravings</a:t>
            </a:r>
          </a:p>
        </p:txBody>
      </p:sp>
      <p:sp>
        <p:nvSpPr>
          <p:cNvPr id="38" name="TextBox 37">
            <a:extLst>
              <a:ext uri="{FF2B5EF4-FFF2-40B4-BE49-F238E27FC236}">
                <a16:creationId xmlns:a16="http://schemas.microsoft.com/office/drawing/2014/main" id="{30C7E42F-0DAC-E74E-A4FC-D9F1A51AD91B}"/>
              </a:ext>
            </a:extLst>
          </p:cNvPr>
          <p:cNvSpPr txBox="1"/>
          <p:nvPr/>
        </p:nvSpPr>
        <p:spPr>
          <a:xfrm>
            <a:off x="4422917" y="5311197"/>
            <a:ext cx="464723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Claim ‘a new revelation’ to add to God’s word</a:t>
            </a:r>
            <a:endParaRPr lang="en-AU" sz="1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0292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D4B2796E-74A1-1B42-9DA2-4A32C788AA24}"/>
              </a:ext>
            </a:extLst>
          </p:cNvPr>
          <p:cNvSpPr/>
          <p:nvPr/>
        </p:nvSpPr>
        <p:spPr>
          <a:xfrm>
            <a:off x="1259631" y="4365827"/>
            <a:ext cx="6502265" cy="369332"/>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17 </a:t>
            </a:r>
            <a:r>
              <a:rPr lang="en-AU" dirty="0">
                <a:latin typeface="Comic Sans MS" panose="030F0902030302020204" pitchFamily="66" charset="0"/>
                <a:ea typeface="Times New Roman" panose="02020603050405020304" pitchFamily="18" charset="0"/>
                <a:cs typeface="Times New Roman" panose="02020603050405020304" pitchFamily="18" charset="0"/>
              </a:rPr>
              <a:t>These are waterless springs and mists driven by a storm.</a:t>
            </a:r>
            <a:r>
              <a:rPr lang="en-AU" dirty="0"/>
              <a:t> </a:t>
            </a:r>
            <a:endParaRPr lang="en-AU" dirty="0">
              <a:latin typeface="Comic Sans MS" panose="030F0902030302020204" pitchFamily="66" charset="0"/>
              <a:ea typeface="Times New Roman" panose="02020603050405020304" pitchFamily="18" charset="0"/>
            </a:endParaRPr>
          </a:p>
        </p:txBody>
      </p:sp>
      <p:sp>
        <p:nvSpPr>
          <p:cNvPr id="15" name="TextBox 14">
            <a:extLst>
              <a:ext uri="{FF2B5EF4-FFF2-40B4-BE49-F238E27FC236}">
                <a16:creationId xmlns:a16="http://schemas.microsoft.com/office/drawing/2014/main" id="{0C862AB8-242D-C743-B0DD-7ED5CAAFA15D}"/>
              </a:ext>
            </a:extLst>
          </p:cNvPr>
          <p:cNvSpPr txBox="1"/>
          <p:nvPr/>
        </p:nvSpPr>
        <p:spPr>
          <a:xfrm>
            <a:off x="0" y="-7265"/>
            <a:ext cx="399593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a:t>
            </a:r>
            <a:r>
              <a:rPr lang="en-AU" u="sng" dirty="0">
                <a:solidFill>
                  <a:srgbClr val="FFFF00"/>
                </a:solidFill>
                <a:latin typeface="Times New Roman" panose="02020603050405020304" pitchFamily="18" charset="0"/>
                <a:cs typeface="Times New Roman" panose="02020603050405020304" pitchFamily="18" charset="0"/>
              </a:rPr>
              <a:t>indulge in the lust of defiling passion</a:t>
            </a:r>
          </a:p>
        </p:txBody>
      </p:sp>
      <p:sp>
        <p:nvSpPr>
          <p:cNvPr id="17" name="TextBox 16">
            <a:extLst>
              <a:ext uri="{FF2B5EF4-FFF2-40B4-BE49-F238E27FC236}">
                <a16:creationId xmlns:a16="http://schemas.microsoft.com/office/drawing/2014/main" id="{5C016388-2D67-AB40-8150-9204D3D26B68}"/>
              </a:ext>
            </a:extLst>
          </p:cNvPr>
          <p:cNvSpPr txBox="1"/>
          <p:nvPr/>
        </p:nvSpPr>
        <p:spPr>
          <a:xfrm>
            <a:off x="3851920" y="-752"/>
            <a:ext cx="4464496"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follow the corrupt desire of the sinful nature</a:t>
            </a:r>
          </a:p>
        </p:txBody>
      </p:sp>
      <p:sp>
        <p:nvSpPr>
          <p:cNvPr id="20" name="TextBox 19">
            <a:extLst>
              <a:ext uri="{FF2B5EF4-FFF2-40B4-BE49-F238E27FC236}">
                <a16:creationId xmlns:a16="http://schemas.microsoft.com/office/drawing/2014/main" id="{2124C2F0-1F8B-6A4E-83D6-70B94057858B}"/>
              </a:ext>
            </a:extLst>
          </p:cNvPr>
          <p:cNvSpPr txBox="1"/>
          <p:nvPr/>
        </p:nvSpPr>
        <p:spPr>
          <a:xfrm>
            <a:off x="338698" y="260505"/>
            <a:ext cx="8805301"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about slipping into sin, but about a conscious surrendering to and embracing of sin</a:t>
            </a:r>
          </a:p>
        </p:txBody>
      </p:sp>
      <p:sp>
        <p:nvSpPr>
          <p:cNvPr id="21" name="TextBox 20">
            <a:extLst>
              <a:ext uri="{FF2B5EF4-FFF2-40B4-BE49-F238E27FC236}">
                <a16:creationId xmlns:a16="http://schemas.microsoft.com/office/drawing/2014/main" id="{6085357E-BC52-004E-AEE2-DEEBE765E5F7}"/>
              </a:ext>
            </a:extLst>
          </p:cNvPr>
          <p:cNvSpPr txBox="1"/>
          <p:nvPr/>
        </p:nvSpPr>
        <p:spPr>
          <a:xfrm>
            <a:off x="6875" y="563376"/>
            <a:ext cx="226086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a:t>
            </a:r>
            <a:r>
              <a:rPr lang="en-AU" u="sng" dirty="0">
                <a:solidFill>
                  <a:srgbClr val="FFFF00"/>
                </a:solidFill>
                <a:latin typeface="Times New Roman" panose="02020603050405020304" pitchFamily="18" charset="0"/>
                <a:cs typeface="Times New Roman" panose="02020603050405020304" pitchFamily="18" charset="0"/>
              </a:rPr>
              <a:t> Despise Authority</a:t>
            </a:r>
          </a:p>
        </p:txBody>
      </p:sp>
      <p:sp>
        <p:nvSpPr>
          <p:cNvPr id="23" name="TextBox 22">
            <a:extLst>
              <a:ext uri="{FF2B5EF4-FFF2-40B4-BE49-F238E27FC236}">
                <a16:creationId xmlns:a16="http://schemas.microsoft.com/office/drawing/2014/main" id="{53677D97-38CC-9F45-8F99-189B60989E16}"/>
              </a:ext>
            </a:extLst>
          </p:cNvPr>
          <p:cNvSpPr txBox="1"/>
          <p:nvPr/>
        </p:nvSpPr>
        <p:spPr>
          <a:xfrm>
            <a:off x="2195736" y="593321"/>
            <a:ext cx="694138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Christians commanded to be subject to (obey) our rulers </a:t>
            </a:r>
            <a:r>
              <a:rPr lang="en-AU" sz="1400" dirty="0">
                <a:solidFill>
                  <a:schemeClr val="bg1"/>
                </a:solidFill>
                <a:latin typeface="Times New Roman" panose="02020603050405020304" pitchFamily="18" charset="0"/>
                <a:cs typeface="Times New Roman" panose="02020603050405020304" pitchFamily="18" charset="0"/>
              </a:rPr>
              <a:t>(within limits)</a:t>
            </a:r>
          </a:p>
        </p:txBody>
      </p:sp>
      <p:sp>
        <p:nvSpPr>
          <p:cNvPr id="18" name="TextBox 17">
            <a:extLst>
              <a:ext uri="{FF2B5EF4-FFF2-40B4-BE49-F238E27FC236}">
                <a16:creationId xmlns:a16="http://schemas.microsoft.com/office/drawing/2014/main" id="{282D793F-1CA6-6248-93F8-3C5E79AA6CB0}"/>
              </a:ext>
            </a:extLst>
          </p:cNvPr>
          <p:cNvSpPr txBox="1"/>
          <p:nvPr/>
        </p:nvSpPr>
        <p:spPr>
          <a:xfrm>
            <a:off x="9405" y="881782"/>
            <a:ext cx="226086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Mock fallen angels</a:t>
            </a:r>
          </a:p>
        </p:txBody>
      </p:sp>
      <p:sp>
        <p:nvSpPr>
          <p:cNvPr id="22" name="TextBox 21">
            <a:extLst>
              <a:ext uri="{FF2B5EF4-FFF2-40B4-BE49-F238E27FC236}">
                <a16:creationId xmlns:a16="http://schemas.microsoft.com/office/drawing/2014/main" id="{8297500B-516B-7840-B91C-114942F5832E}"/>
              </a:ext>
            </a:extLst>
          </p:cNvPr>
          <p:cNvSpPr txBox="1"/>
          <p:nvPr/>
        </p:nvSpPr>
        <p:spPr>
          <a:xfrm>
            <a:off x="1910234" y="870741"/>
            <a:ext cx="7236296"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They mock evil spirits to give an appearance of being spiritually strong.</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But we have no power over them.  The power belongs to God.</a:t>
            </a:r>
          </a:p>
        </p:txBody>
      </p:sp>
      <p:sp>
        <p:nvSpPr>
          <p:cNvPr id="24" name="TextBox 23">
            <a:extLst>
              <a:ext uri="{FF2B5EF4-FFF2-40B4-BE49-F238E27FC236}">
                <a16:creationId xmlns:a16="http://schemas.microsoft.com/office/drawing/2014/main" id="{02D67720-4E5E-8449-B7DB-D6425F63BA23}"/>
              </a:ext>
            </a:extLst>
          </p:cNvPr>
          <p:cNvSpPr txBox="1"/>
          <p:nvPr/>
        </p:nvSpPr>
        <p:spPr>
          <a:xfrm>
            <a:off x="0" y="1371579"/>
            <a:ext cx="578673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Confuse ‘animal instinct’ with the leading of the Holy Spirit</a:t>
            </a:r>
          </a:p>
        </p:txBody>
      </p:sp>
      <p:sp>
        <p:nvSpPr>
          <p:cNvPr id="25" name="TextBox 24">
            <a:extLst>
              <a:ext uri="{FF2B5EF4-FFF2-40B4-BE49-F238E27FC236}">
                <a16:creationId xmlns:a16="http://schemas.microsoft.com/office/drawing/2014/main" id="{2390343F-83CF-8641-A6DB-BFAB618DA10D}"/>
              </a:ext>
            </a:extLst>
          </p:cNvPr>
          <p:cNvSpPr txBox="1"/>
          <p:nvPr/>
        </p:nvSpPr>
        <p:spPr>
          <a:xfrm>
            <a:off x="1043608" y="1602833"/>
            <a:ext cx="8105110"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Beware:  is this Holy Spirit leading me?  Or is it ‘the flesh’ – what I want/think/feel</a:t>
            </a:r>
            <a:endParaRPr lang="en-AU" sz="1400" dirty="0">
              <a:solidFill>
                <a:schemeClr val="bg1"/>
              </a:solidFill>
              <a:latin typeface="Times New Roman" panose="02020603050405020304" pitchFamily="18" charset="0"/>
              <a:cs typeface="Times New Roman" panose="02020603050405020304" pitchFamily="18" charset="0"/>
            </a:endParaRPr>
          </a:p>
        </p:txBody>
      </p:sp>
      <p:sp>
        <p:nvSpPr>
          <p:cNvPr id="26" name="TextBox 25">
            <a:extLst>
              <a:ext uri="{FF2B5EF4-FFF2-40B4-BE49-F238E27FC236}">
                <a16:creationId xmlns:a16="http://schemas.microsoft.com/office/drawing/2014/main" id="{80DF2A39-1AB1-0C4D-B14A-7E01A14B7956}"/>
              </a:ext>
            </a:extLst>
          </p:cNvPr>
          <p:cNvSpPr txBox="1"/>
          <p:nvPr/>
        </p:nvSpPr>
        <p:spPr>
          <a:xfrm>
            <a:off x="-14819" y="1845297"/>
            <a:ext cx="4565125"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Character opposite to the character of Christ</a:t>
            </a:r>
          </a:p>
        </p:txBody>
      </p:sp>
      <p:sp>
        <p:nvSpPr>
          <p:cNvPr id="27" name="TextBox 26">
            <a:extLst>
              <a:ext uri="{FF2B5EF4-FFF2-40B4-BE49-F238E27FC236}">
                <a16:creationId xmlns:a16="http://schemas.microsoft.com/office/drawing/2014/main" id="{34D25282-26E8-9045-BBB5-E9459607ED54}"/>
              </a:ext>
            </a:extLst>
          </p:cNvPr>
          <p:cNvSpPr txBox="1"/>
          <p:nvPr/>
        </p:nvSpPr>
        <p:spPr>
          <a:xfrm>
            <a:off x="-14819" y="2106554"/>
            <a:ext cx="254890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Revel in their Deceptions</a:t>
            </a:r>
          </a:p>
        </p:txBody>
      </p:sp>
      <p:sp>
        <p:nvSpPr>
          <p:cNvPr id="28" name="TextBox 27">
            <a:extLst>
              <a:ext uri="{FF2B5EF4-FFF2-40B4-BE49-F238E27FC236}">
                <a16:creationId xmlns:a16="http://schemas.microsoft.com/office/drawing/2014/main" id="{514ED1D6-D6BC-3044-83C9-0589CE8FDAAB}"/>
              </a:ext>
            </a:extLst>
          </p:cNvPr>
          <p:cNvSpPr txBox="1"/>
          <p:nvPr/>
        </p:nvSpPr>
        <p:spPr>
          <a:xfrm>
            <a:off x="2425333" y="2114946"/>
            <a:ext cx="6690098"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their false teaching is what they get most excited about (&amp; celebrate)</a:t>
            </a:r>
            <a:endParaRPr lang="en-AU" sz="1400" dirty="0">
              <a:solidFill>
                <a:schemeClr val="bg1"/>
              </a:solidFill>
              <a:latin typeface="Times New Roman" panose="02020603050405020304" pitchFamily="18" charset="0"/>
              <a:cs typeface="Times New Roman" panose="02020603050405020304" pitchFamily="18" charset="0"/>
            </a:endParaRPr>
          </a:p>
        </p:txBody>
      </p:sp>
      <p:sp>
        <p:nvSpPr>
          <p:cNvPr id="29" name="TextBox 28">
            <a:extLst>
              <a:ext uri="{FF2B5EF4-FFF2-40B4-BE49-F238E27FC236}">
                <a16:creationId xmlns:a16="http://schemas.microsoft.com/office/drawing/2014/main" id="{C68F60CF-10AB-7645-B111-E534C5DF3189}"/>
              </a:ext>
            </a:extLst>
          </p:cNvPr>
          <p:cNvSpPr txBox="1"/>
          <p:nvPr/>
        </p:nvSpPr>
        <p:spPr>
          <a:xfrm>
            <a:off x="-14819" y="2388437"/>
            <a:ext cx="506918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They are in the church (not about those in the world)</a:t>
            </a:r>
          </a:p>
        </p:txBody>
      </p:sp>
      <p:sp>
        <p:nvSpPr>
          <p:cNvPr id="30" name="TextBox 29">
            <a:extLst>
              <a:ext uri="{FF2B5EF4-FFF2-40B4-BE49-F238E27FC236}">
                <a16:creationId xmlns:a16="http://schemas.microsoft.com/office/drawing/2014/main" id="{976AE878-AAB6-BF46-BDB0-5E290D60AFDD}"/>
              </a:ext>
            </a:extLst>
          </p:cNvPr>
          <p:cNvSpPr txBox="1"/>
          <p:nvPr/>
        </p:nvSpPr>
        <p:spPr>
          <a:xfrm>
            <a:off x="0" y="2656827"/>
            <a:ext cx="6143493"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Impure hearts                    Not content with Godly Righteousness</a:t>
            </a:r>
          </a:p>
        </p:txBody>
      </p:sp>
      <p:sp>
        <p:nvSpPr>
          <p:cNvPr id="31" name="TextBox 30">
            <a:extLst>
              <a:ext uri="{FF2B5EF4-FFF2-40B4-BE49-F238E27FC236}">
                <a16:creationId xmlns:a16="http://schemas.microsoft.com/office/drawing/2014/main" id="{97628FE4-023E-0F4D-97A2-FA0BF7C16D47}"/>
              </a:ext>
            </a:extLst>
          </p:cNvPr>
          <p:cNvSpPr txBox="1"/>
          <p:nvPr/>
        </p:nvSpPr>
        <p:spPr>
          <a:xfrm>
            <a:off x="108507" y="3232679"/>
            <a:ext cx="8994242"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Leaders are called to strengthen the unsteady by pointing them to the Word of God</a:t>
            </a:r>
            <a:endParaRPr lang="en-AU" sz="1400" dirty="0">
              <a:solidFill>
                <a:schemeClr val="bg1"/>
              </a:solidFill>
              <a:latin typeface="Times New Roman" panose="02020603050405020304" pitchFamily="18" charset="0"/>
              <a:cs typeface="Times New Roman" panose="02020603050405020304" pitchFamily="18" charset="0"/>
            </a:endParaRPr>
          </a:p>
        </p:txBody>
      </p:sp>
      <p:sp>
        <p:nvSpPr>
          <p:cNvPr id="32" name="TextBox 31">
            <a:extLst>
              <a:ext uri="{FF2B5EF4-FFF2-40B4-BE49-F238E27FC236}">
                <a16:creationId xmlns:a16="http://schemas.microsoft.com/office/drawing/2014/main" id="{24CACD07-127F-6D4A-A822-3E6A2AB54A4F}"/>
              </a:ext>
            </a:extLst>
          </p:cNvPr>
          <p:cNvSpPr txBox="1"/>
          <p:nvPr/>
        </p:nvSpPr>
        <p:spPr>
          <a:xfrm>
            <a:off x="-6874" y="2938710"/>
            <a:ext cx="5491004"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They entice unsteady souls (easily toppled)</a:t>
            </a:r>
          </a:p>
        </p:txBody>
      </p:sp>
      <p:sp>
        <p:nvSpPr>
          <p:cNvPr id="33" name="TextBox 32">
            <a:extLst>
              <a:ext uri="{FF2B5EF4-FFF2-40B4-BE49-F238E27FC236}">
                <a16:creationId xmlns:a16="http://schemas.microsoft.com/office/drawing/2014/main" id="{E727819C-F539-1B49-BC22-DACC8EC77721}"/>
              </a:ext>
            </a:extLst>
          </p:cNvPr>
          <p:cNvSpPr txBox="1"/>
          <p:nvPr/>
        </p:nvSpPr>
        <p:spPr>
          <a:xfrm>
            <a:off x="4003532" y="2966757"/>
            <a:ext cx="3024336"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entice with plasticine words</a:t>
            </a:r>
            <a:endParaRPr lang="en-AU" sz="1400" dirty="0">
              <a:solidFill>
                <a:schemeClr val="bg1"/>
              </a:solidFill>
              <a:latin typeface="Times New Roman" panose="02020603050405020304" pitchFamily="18" charset="0"/>
              <a:cs typeface="Times New Roman" panose="02020603050405020304" pitchFamily="18" charset="0"/>
            </a:endParaRPr>
          </a:p>
        </p:txBody>
      </p:sp>
      <p:sp>
        <p:nvSpPr>
          <p:cNvPr id="34" name="TextBox 33">
            <a:extLst>
              <a:ext uri="{FF2B5EF4-FFF2-40B4-BE49-F238E27FC236}">
                <a16:creationId xmlns:a16="http://schemas.microsoft.com/office/drawing/2014/main" id="{5857869D-7EC0-844D-8F12-EE3129B50DC7}"/>
              </a:ext>
            </a:extLst>
          </p:cNvPr>
          <p:cNvSpPr txBox="1"/>
          <p:nvPr/>
        </p:nvSpPr>
        <p:spPr>
          <a:xfrm>
            <a:off x="17763" y="3470475"/>
            <a:ext cx="544287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Insatiable craving for what they have no right to</a:t>
            </a:r>
          </a:p>
        </p:txBody>
      </p:sp>
      <p:sp>
        <p:nvSpPr>
          <p:cNvPr id="35" name="TextBox 34">
            <a:extLst>
              <a:ext uri="{FF2B5EF4-FFF2-40B4-BE49-F238E27FC236}">
                <a16:creationId xmlns:a16="http://schemas.microsoft.com/office/drawing/2014/main" id="{D1167253-68DD-C747-A4E5-4AADFAECE85B}"/>
              </a:ext>
            </a:extLst>
          </p:cNvPr>
          <p:cNvSpPr txBox="1"/>
          <p:nvPr/>
        </p:nvSpPr>
        <p:spPr>
          <a:xfrm>
            <a:off x="6875" y="3756857"/>
            <a:ext cx="109605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Accursed</a:t>
            </a:r>
          </a:p>
        </p:txBody>
      </p:sp>
      <p:sp>
        <p:nvSpPr>
          <p:cNvPr id="36" name="TextBox 35">
            <a:extLst>
              <a:ext uri="{FF2B5EF4-FFF2-40B4-BE49-F238E27FC236}">
                <a16:creationId xmlns:a16="http://schemas.microsoft.com/office/drawing/2014/main" id="{2EC3691B-3699-BD4B-BF4B-0BF9364332BD}"/>
              </a:ext>
            </a:extLst>
          </p:cNvPr>
          <p:cNvSpPr txBox="1"/>
          <p:nvPr/>
        </p:nvSpPr>
        <p:spPr>
          <a:xfrm>
            <a:off x="992198" y="3743654"/>
            <a:ext cx="464723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Claim to be blessed, but are cursed</a:t>
            </a:r>
            <a:endParaRPr lang="en-AU" sz="1400" dirty="0">
              <a:solidFill>
                <a:schemeClr val="bg1"/>
              </a:solidFill>
              <a:latin typeface="Times New Roman" panose="02020603050405020304" pitchFamily="18" charset="0"/>
              <a:cs typeface="Times New Roman" panose="02020603050405020304" pitchFamily="18" charset="0"/>
            </a:endParaRPr>
          </a:p>
        </p:txBody>
      </p:sp>
      <p:sp>
        <p:nvSpPr>
          <p:cNvPr id="37" name="TextBox 36">
            <a:extLst>
              <a:ext uri="{FF2B5EF4-FFF2-40B4-BE49-F238E27FC236}">
                <a16:creationId xmlns:a16="http://schemas.microsoft.com/office/drawing/2014/main" id="{17626E16-8AD6-AA4D-AD15-0BE54B3B9DE6}"/>
              </a:ext>
            </a:extLst>
          </p:cNvPr>
          <p:cNvSpPr txBox="1"/>
          <p:nvPr/>
        </p:nvSpPr>
        <p:spPr>
          <a:xfrm>
            <a:off x="0" y="4009657"/>
            <a:ext cx="454343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Forsake ‘the right way’ to satisfy their cravings</a:t>
            </a:r>
          </a:p>
        </p:txBody>
      </p:sp>
      <p:sp>
        <p:nvSpPr>
          <p:cNvPr id="38" name="TextBox 37">
            <a:extLst>
              <a:ext uri="{FF2B5EF4-FFF2-40B4-BE49-F238E27FC236}">
                <a16:creationId xmlns:a16="http://schemas.microsoft.com/office/drawing/2014/main" id="{30C7E42F-0DAC-E74E-A4FC-D9F1A51AD91B}"/>
              </a:ext>
            </a:extLst>
          </p:cNvPr>
          <p:cNvSpPr txBox="1"/>
          <p:nvPr/>
        </p:nvSpPr>
        <p:spPr>
          <a:xfrm>
            <a:off x="4416042" y="4023954"/>
            <a:ext cx="464723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Claim ‘a new revelation’ to add to God’s word</a:t>
            </a:r>
            <a:endParaRPr lang="en-AU" sz="1400" dirty="0">
              <a:solidFill>
                <a:schemeClr val="bg1"/>
              </a:solidFill>
              <a:latin typeface="Times New Roman" panose="02020603050405020304" pitchFamily="18" charset="0"/>
              <a:cs typeface="Times New Roman" panose="02020603050405020304" pitchFamily="18" charset="0"/>
            </a:endParaRPr>
          </a:p>
        </p:txBody>
      </p:sp>
      <p:sp>
        <p:nvSpPr>
          <p:cNvPr id="39" name="TextBox 38">
            <a:extLst>
              <a:ext uri="{FF2B5EF4-FFF2-40B4-BE49-F238E27FC236}">
                <a16:creationId xmlns:a16="http://schemas.microsoft.com/office/drawing/2014/main" id="{02008268-8EC4-E94F-B2DF-344EA25C5B2B}"/>
              </a:ext>
            </a:extLst>
          </p:cNvPr>
          <p:cNvSpPr txBox="1"/>
          <p:nvPr/>
        </p:nvSpPr>
        <p:spPr>
          <a:xfrm>
            <a:off x="-6874" y="4720862"/>
            <a:ext cx="4925165"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Make big claims &amp; promises they can’t deliver</a:t>
            </a:r>
          </a:p>
        </p:txBody>
      </p:sp>
    </p:spTree>
    <p:extLst>
      <p:ext uri="{BB962C8B-B14F-4D97-AF65-F5344CB8AC3E}">
        <p14:creationId xmlns:p14="http://schemas.microsoft.com/office/powerpoint/2010/main" val="3856291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750613"/>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400" b="1" baseline="30000" dirty="0">
                <a:solidFill>
                  <a:schemeClr val="bg1"/>
                </a:solidFill>
                <a:latin typeface="Times New Roman" panose="02020603050405020304" pitchFamily="18" charset="0"/>
                <a:ea typeface="Times New Roman" panose="02020603050405020304" pitchFamily="18" charset="0"/>
              </a:rPr>
              <a:t>4 </a:t>
            </a:r>
            <a:r>
              <a:rPr lang="en-AU" sz="2400" dirty="0">
                <a:solidFill>
                  <a:schemeClr val="bg1"/>
                </a:solidFill>
                <a:latin typeface="Times New Roman" panose="02020603050405020304" pitchFamily="18" charset="0"/>
                <a:ea typeface="Times New Roman" panose="02020603050405020304" pitchFamily="18" charset="0"/>
              </a:rPr>
              <a:t>For if God did not spare angels when they sinned, but cast them into hell and committed them to chains of gloomy darkness to be kept until the judgment;  </a:t>
            </a:r>
            <a:r>
              <a:rPr lang="en-AU" sz="2400" b="1" baseline="30000" dirty="0">
                <a:solidFill>
                  <a:schemeClr val="bg1"/>
                </a:solidFill>
                <a:latin typeface="Times New Roman" panose="02020603050405020304" pitchFamily="18" charset="0"/>
                <a:ea typeface="Times New Roman" panose="02020603050405020304" pitchFamily="18" charset="0"/>
              </a:rPr>
              <a:t>5 </a:t>
            </a:r>
            <a:r>
              <a:rPr lang="en-AU" sz="2400" dirty="0">
                <a:solidFill>
                  <a:schemeClr val="bg1"/>
                </a:solidFill>
                <a:latin typeface="Times New Roman" panose="02020603050405020304" pitchFamily="18" charset="0"/>
                <a:ea typeface="Times New Roman" panose="02020603050405020304" pitchFamily="18" charset="0"/>
              </a:rPr>
              <a:t>if he did not spare the ancient world, but preserved Noah, a herald of righteousness, with seven others, when he brought a flood upon the world of the ungodly;  </a:t>
            </a:r>
            <a:r>
              <a:rPr lang="en-AU" sz="2400" b="1" baseline="30000" dirty="0">
                <a:solidFill>
                  <a:schemeClr val="bg1"/>
                </a:solidFill>
                <a:latin typeface="Times New Roman" panose="02020603050405020304" pitchFamily="18" charset="0"/>
                <a:ea typeface="Times New Roman" panose="02020603050405020304" pitchFamily="18" charset="0"/>
              </a:rPr>
              <a:t>6 </a:t>
            </a:r>
            <a:r>
              <a:rPr lang="en-AU" sz="2400" dirty="0">
                <a:solidFill>
                  <a:schemeClr val="bg1"/>
                </a:solidFill>
                <a:latin typeface="Times New Roman" panose="02020603050405020304" pitchFamily="18" charset="0"/>
                <a:ea typeface="Times New Roman" panose="02020603050405020304" pitchFamily="18" charset="0"/>
              </a:rPr>
              <a:t>if by turning the cities of Sodom and Gomorrah to ashes he condemned them to extinction, making them an example of what is going to happen to the ungodly;  </a:t>
            </a:r>
            <a:r>
              <a:rPr lang="en-AU" sz="2400" b="1" baseline="30000" dirty="0">
                <a:solidFill>
                  <a:schemeClr val="bg1"/>
                </a:solidFill>
                <a:latin typeface="Times New Roman" panose="02020603050405020304" pitchFamily="18" charset="0"/>
                <a:ea typeface="Times New Roman" panose="02020603050405020304" pitchFamily="18" charset="0"/>
              </a:rPr>
              <a:t>7 </a:t>
            </a:r>
            <a:r>
              <a:rPr lang="en-AU" sz="2400" dirty="0">
                <a:solidFill>
                  <a:schemeClr val="bg1"/>
                </a:solidFill>
                <a:latin typeface="Times New Roman" panose="02020603050405020304" pitchFamily="18" charset="0"/>
                <a:ea typeface="Times New Roman" panose="02020603050405020304" pitchFamily="18" charset="0"/>
              </a:rPr>
              <a:t>and if he rescued righteous Lot, greatly distressed by the sensual conduct of the wicked </a:t>
            </a:r>
            <a:r>
              <a:rPr lang="en-AU" sz="2400" b="1" baseline="30000" dirty="0">
                <a:solidFill>
                  <a:schemeClr val="bg1"/>
                </a:solidFill>
                <a:latin typeface="Times New Roman" panose="02020603050405020304" pitchFamily="18" charset="0"/>
                <a:ea typeface="Times New Roman" panose="02020603050405020304" pitchFamily="18" charset="0"/>
              </a:rPr>
              <a:t>8 </a:t>
            </a:r>
            <a:r>
              <a:rPr lang="en-AU" sz="2400" dirty="0">
                <a:solidFill>
                  <a:schemeClr val="bg1"/>
                </a:solidFill>
                <a:latin typeface="Times New Roman" panose="02020603050405020304" pitchFamily="18" charset="0"/>
                <a:ea typeface="Times New Roman" panose="02020603050405020304" pitchFamily="18" charset="0"/>
              </a:rPr>
              <a:t>(for as that righteous man lived among them day after day, he was tormenting his righteous soul over their lawless deeds that he saw and heard);  </a:t>
            </a:r>
            <a:r>
              <a:rPr lang="en-AU" sz="2400" b="1" baseline="30000" dirty="0">
                <a:solidFill>
                  <a:schemeClr val="bg1"/>
                </a:solidFill>
                <a:latin typeface="Times New Roman" panose="02020603050405020304" pitchFamily="18" charset="0"/>
                <a:ea typeface="Times New Roman" panose="02020603050405020304" pitchFamily="18" charset="0"/>
              </a:rPr>
              <a:t>9 </a:t>
            </a:r>
            <a:r>
              <a:rPr lang="en-AU" sz="2400" dirty="0">
                <a:solidFill>
                  <a:schemeClr val="bg1"/>
                </a:solidFill>
                <a:latin typeface="Times New Roman" panose="02020603050405020304" pitchFamily="18" charset="0"/>
                <a:ea typeface="Times New Roman" panose="02020603050405020304" pitchFamily="18" charset="0"/>
              </a:rPr>
              <a:t>then the Lord knows how to rescue the godly from trials, and to keep the unrighteous under punishment until the day of judgment, </a:t>
            </a:r>
            <a:r>
              <a:rPr lang="en-AU" sz="2400" b="1" baseline="30000" dirty="0">
                <a:solidFill>
                  <a:schemeClr val="bg1"/>
                </a:solidFill>
                <a:latin typeface="Times New Roman" panose="02020603050405020304" pitchFamily="18" charset="0"/>
                <a:ea typeface="Times New Roman" panose="02020603050405020304" pitchFamily="18" charset="0"/>
              </a:rPr>
              <a:t>10 </a:t>
            </a:r>
            <a:r>
              <a:rPr lang="en-AU" sz="2400" dirty="0">
                <a:solidFill>
                  <a:schemeClr val="bg1"/>
                </a:solidFill>
                <a:latin typeface="Times New Roman" panose="02020603050405020304" pitchFamily="18" charset="0"/>
                <a:ea typeface="Times New Roman" panose="02020603050405020304" pitchFamily="18" charset="0"/>
              </a:rPr>
              <a:t>and especially those who indulge in the lust of defiling passion and despise authority.</a:t>
            </a:r>
            <a:endParaRPr lang="en-AU"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08891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D4B2796E-74A1-1B42-9DA2-4A32C788AA24}"/>
              </a:ext>
            </a:extLst>
          </p:cNvPr>
          <p:cNvSpPr/>
          <p:nvPr/>
        </p:nvSpPr>
        <p:spPr>
          <a:xfrm>
            <a:off x="639984" y="3441596"/>
            <a:ext cx="7790988" cy="646331"/>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18 </a:t>
            </a:r>
            <a:r>
              <a:rPr lang="en-AU" dirty="0">
                <a:latin typeface="Comic Sans MS" panose="030F0902030302020204" pitchFamily="66" charset="0"/>
                <a:ea typeface="Times New Roman" panose="02020603050405020304" pitchFamily="18" charset="0"/>
                <a:cs typeface="Times New Roman" panose="02020603050405020304" pitchFamily="18" charset="0"/>
              </a:rPr>
              <a:t>For, speaking loud boasts of folly, they entice by sensual passions of the flesh those who are barely escaping from those who live in error.</a:t>
            </a:r>
            <a:r>
              <a:rPr lang="en-AU" dirty="0"/>
              <a:t> </a:t>
            </a:r>
            <a:endParaRPr lang="en-AU" dirty="0">
              <a:latin typeface="Comic Sans MS" panose="030F0902030302020204" pitchFamily="66" charset="0"/>
              <a:ea typeface="Times New Roman" panose="02020603050405020304" pitchFamily="18" charset="0"/>
            </a:endParaRPr>
          </a:p>
        </p:txBody>
      </p:sp>
      <p:sp>
        <p:nvSpPr>
          <p:cNvPr id="15" name="TextBox 14">
            <a:extLst>
              <a:ext uri="{FF2B5EF4-FFF2-40B4-BE49-F238E27FC236}">
                <a16:creationId xmlns:a16="http://schemas.microsoft.com/office/drawing/2014/main" id="{0C862AB8-242D-C743-B0DD-7ED5CAAFA15D}"/>
              </a:ext>
            </a:extLst>
          </p:cNvPr>
          <p:cNvSpPr txBox="1"/>
          <p:nvPr/>
        </p:nvSpPr>
        <p:spPr>
          <a:xfrm>
            <a:off x="0" y="-7265"/>
            <a:ext cx="399593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a:t>
            </a:r>
            <a:r>
              <a:rPr lang="en-AU" u="sng" dirty="0">
                <a:solidFill>
                  <a:srgbClr val="FFFF00"/>
                </a:solidFill>
                <a:latin typeface="Times New Roman" panose="02020603050405020304" pitchFamily="18" charset="0"/>
                <a:cs typeface="Times New Roman" panose="02020603050405020304" pitchFamily="18" charset="0"/>
              </a:rPr>
              <a:t>indulge in the lust of defiling passion</a:t>
            </a:r>
          </a:p>
        </p:txBody>
      </p:sp>
      <p:sp>
        <p:nvSpPr>
          <p:cNvPr id="20" name="TextBox 19">
            <a:extLst>
              <a:ext uri="{FF2B5EF4-FFF2-40B4-BE49-F238E27FC236}">
                <a16:creationId xmlns:a16="http://schemas.microsoft.com/office/drawing/2014/main" id="{2124C2F0-1F8B-6A4E-83D6-70B94057858B}"/>
              </a:ext>
            </a:extLst>
          </p:cNvPr>
          <p:cNvSpPr txBox="1"/>
          <p:nvPr/>
        </p:nvSpPr>
        <p:spPr>
          <a:xfrm>
            <a:off x="3779912" y="-663"/>
            <a:ext cx="4881374"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conscious surrendering to and embracing of sin</a:t>
            </a:r>
          </a:p>
        </p:txBody>
      </p:sp>
      <p:sp>
        <p:nvSpPr>
          <p:cNvPr id="21" name="TextBox 20">
            <a:extLst>
              <a:ext uri="{FF2B5EF4-FFF2-40B4-BE49-F238E27FC236}">
                <a16:creationId xmlns:a16="http://schemas.microsoft.com/office/drawing/2014/main" id="{6085357E-BC52-004E-AEE2-DEEBE765E5F7}"/>
              </a:ext>
            </a:extLst>
          </p:cNvPr>
          <p:cNvSpPr txBox="1"/>
          <p:nvPr/>
        </p:nvSpPr>
        <p:spPr>
          <a:xfrm>
            <a:off x="16311" y="294565"/>
            <a:ext cx="226086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a:t>
            </a:r>
            <a:r>
              <a:rPr lang="en-AU" u="sng" dirty="0">
                <a:solidFill>
                  <a:srgbClr val="FFFF00"/>
                </a:solidFill>
                <a:latin typeface="Times New Roman" panose="02020603050405020304" pitchFamily="18" charset="0"/>
                <a:cs typeface="Times New Roman" panose="02020603050405020304" pitchFamily="18" charset="0"/>
              </a:rPr>
              <a:t> Despise Authority</a:t>
            </a:r>
          </a:p>
        </p:txBody>
      </p:sp>
      <p:sp>
        <p:nvSpPr>
          <p:cNvPr id="23" name="TextBox 22">
            <a:extLst>
              <a:ext uri="{FF2B5EF4-FFF2-40B4-BE49-F238E27FC236}">
                <a16:creationId xmlns:a16="http://schemas.microsoft.com/office/drawing/2014/main" id="{53677D97-38CC-9F45-8F99-189B60989E16}"/>
              </a:ext>
            </a:extLst>
          </p:cNvPr>
          <p:cNvSpPr txBox="1"/>
          <p:nvPr/>
        </p:nvSpPr>
        <p:spPr>
          <a:xfrm>
            <a:off x="2161360" y="276637"/>
            <a:ext cx="694138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Christians commanded to be subject to (obey) our rulers </a:t>
            </a:r>
            <a:r>
              <a:rPr lang="en-AU" sz="1400" dirty="0">
                <a:solidFill>
                  <a:schemeClr val="bg1"/>
                </a:solidFill>
                <a:latin typeface="Times New Roman" panose="02020603050405020304" pitchFamily="18" charset="0"/>
                <a:cs typeface="Times New Roman" panose="02020603050405020304" pitchFamily="18" charset="0"/>
              </a:rPr>
              <a:t>(within limits)</a:t>
            </a:r>
          </a:p>
        </p:txBody>
      </p:sp>
      <p:sp>
        <p:nvSpPr>
          <p:cNvPr id="18" name="TextBox 17">
            <a:extLst>
              <a:ext uri="{FF2B5EF4-FFF2-40B4-BE49-F238E27FC236}">
                <a16:creationId xmlns:a16="http://schemas.microsoft.com/office/drawing/2014/main" id="{282D793F-1CA6-6248-93F8-3C5E79AA6CB0}"/>
              </a:ext>
            </a:extLst>
          </p:cNvPr>
          <p:cNvSpPr txBox="1"/>
          <p:nvPr/>
        </p:nvSpPr>
        <p:spPr>
          <a:xfrm>
            <a:off x="-5766" y="564992"/>
            <a:ext cx="226086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Mock fallen angels</a:t>
            </a:r>
          </a:p>
        </p:txBody>
      </p:sp>
      <p:sp>
        <p:nvSpPr>
          <p:cNvPr id="22" name="TextBox 21">
            <a:extLst>
              <a:ext uri="{FF2B5EF4-FFF2-40B4-BE49-F238E27FC236}">
                <a16:creationId xmlns:a16="http://schemas.microsoft.com/office/drawing/2014/main" id="{8297500B-516B-7840-B91C-114942F5832E}"/>
              </a:ext>
            </a:extLst>
          </p:cNvPr>
          <p:cNvSpPr txBox="1"/>
          <p:nvPr/>
        </p:nvSpPr>
        <p:spPr>
          <a:xfrm>
            <a:off x="1826985" y="568056"/>
            <a:ext cx="7236296"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They mock evil spirits to give an appearance of being spiritually strong.</a:t>
            </a:r>
          </a:p>
        </p:txBody>
      </p:sp>
      <p:sp>
        <p:nvSpPr>
          <p:cNvPr id="24" name="TextBox 23">
            <a:extLst>
              <a:ext uri="{FF2B5EF4-FFF2-40B4-BE49-F238E27FC236}">
                <a16:creationId xmlns:a16="http://schemas.microsoft.com/office/drawing/2014/main" id="{02D67720-4E5E-8449-B7DB-D6425F63BA23}"/>
              </a:ext>
            </a:extLst>
          </p:cNvPr>
          <p:cNvSpPr txBox="1"/>
          <p:nvPr/>
        </p:nvSpPr>
        <p:spPr>
          <a:xfrm>
            <a:off x="-16349" y="849255"/>
            <a:ext cx="578673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Confuse ‘animal instinct’ with the leading of the Holy Spirit</a:t>
            </a:r>
          </a:p>
        </p:txBody>
      </p:sp>
      <p:sp>
        <p:nvSpPr>
          <p:cNvPr id="26" name="TextBox 25">
            <a:extLst>
              <a:ext uri="{FF2B5EF4-FFF2-40B4-BE49-F238E27FC236}">
                <a16:creationId xmlns:a16="http://schemas.microsoft.com/office/drawing/2014/main" id="{80DF2A39-1AB1-0C4D-B14A-7E01A14B7956}"/>
              </a:ext>
            </a:extLst>
          </p:cNvPr>
          <p:cNvSpPr txBox="1"/>
          <p:nvPr/>
        </p:nvSpPr>
        <p:spPr>
          <a:xfrm>
            <a:off x="-29647" y="1125151"/>
            <a:ext cx="4565125"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Character opposite to the character of Christ</a:t>
            </a:r>
          </a:p>
        </p:txBody>
      </p:sp>
      <p:sp>
        <p:nvSpPr>
          <p:cNvPr id="27" name="TextBox 26">
            <a:extLst>
              <a:ext uri="{FF2B5EF4-FFF2-40B4-BE49-F238E27FC236}">
                <a16:creationId xmlns:a16="http://schemas.microsoft.com/office/drawing/2014/main" id="{34D25282-26E8-9045-BBB5-E9459607ED54}"/>
              </a:ext>
            </a:extLst>
          </p:cNvPr>
          <p:cNvSpPr txBox="1"/>
          <p:nvPr/>
        </p:nvSpPr>
        <p:spPr>
          <a:xfrm>
            <a:off x="-6874" y="1391179"/>
            <a:ext cx="254890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Revel in their Deceptions</a:t>
            </a:r>
          </a:p>
        </p:txBody>
      </p:sp>
      <p:sp>
        <p:nvSpPr>
          <p:cNvPr id="28" name="TextBox 27">
            <a:extLst>
              <a:ext uri="{FF2B5EF4-FFF2-40B4-BE49-F238E27FC236}">
                <a16:creationId xmlns:a16="http://schemas.microsoft.com/office/drawing/2014/main" id="{514ED1D6-D6BC-3044-83C9-0589CE8FDAAB}"/>
              </a:ext>
            </a:extLst>
          </p:cNvPr>
          <p:cNvSpPr txBox="1"/>
          <p:nvPr/>
        </p:nvSpPr>
        <p:spPr>
          <a:xfrm>
            <a:off x="2361409" y="1400288"/>
            <a:ext cx="6690098"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their false teaching is what they get most excited about (&amp; celebrate)</a:t>
            </a:r>
            <a:endParaRPr lang="en-AU" sz="1400" dirty="0">
              <a:solidFill>
                <a:schemeClr val="bg1"/>
              </a:solidFill>
              <a:latin typeface="Times New Roman" panose="02020603050405020304" pitchFamily="18" charset="0"/>
              <a:cs typeface="Times New Roman" panose="02020603050405020304" pitchFamily="18" charset="0"/>
            </a:endParaRPr>
          </a:p>
        </p:txBody>
      </p:sp>
      <p:sp>
        <p:nvSpPr>
          <p:cNvPr id="29" name="TextBox 28">
            <a:extLst>
              <a:ext uri="{FF2B5EF4-FFF2-40B4-BE49-F238E27FC236}">
                <a16:creationId xmlns:a16="http://schemas.microsoft.com/office/drawing/2014/main" id="{C68F60CF-10AB-7645-B111-E534C5DF3189}"/>
              </a:ext>
            </a:extLst>
          </p:cNvPr>
          <p:cNvSpPr txBox="1"/>
          <p:nvPr/>
        </p:nvSpPr>
        <p:spPr>
          <a:xfrm>
            <a:off x="13076" y="1707920"/>
            <a:ext cx="506918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They are in the church (not about those in the world)</a:t>
            </a:r>
          </a:p>
        </p:txBody>
      </p:sp>
      <p:sp>
        <p:nvSpPr>
          <p:cNvPr id="30" name="TextBox 29">
            <a:extLst>
              <a:ext uri="{FF2B5EF4-FFF2-40B4-BE49-F238E27FC236}">
                <a16:creationId xmlns:a16="http://schemas.microsoft.com/office/drawing/2014/main" id="{976AE878-AAB6-BF46-BDB0-5E290D60AFDD}"/>
              </a:ext>
            </a:extLst>
          </p:cNvPr>
          <p:cNvSpPr txBox="1"/>
          <p:nvPr/>
        </p:nvSpPr>
        <p:spPr>
          <a:xfrm>
            <a:off x="0" y="1969906"/>
            <a:ext cx="147565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Impure hearts</a:t>
            </a:r>
          </a:p>
        </p:txBody>
      </p:sp>
      <p:sp>
        <p:nvSpPr>
          <p:cNvPr id="32" name="TextBox 31">
            <a:extLst>
              <a:ext uri="{FF2B5EF4-FFF2-40B4-BE49-F238E27FC236}">
                <a16:creationId xmlns:a16="http://schemas.microsoft.com/office/drawing/2014/main" id="{24CACD07-127F-6D4A-A822-3E6A2AB54A4F}"/>
              </a:ext>
            </a:extLst>
          </p:cNvPr>
          <p:cNvSpPr txBox="1"/>
          <p:nvPr/>
        </p:nvSpPr>
        <p:spPr>
          <a:xfrm>
            <a:off x="0" y="2255951"/>
            <a:ext cx="5491004"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They entice unsteady souls (easily toppled)</a:t>
            </a:r>
          </a:p>
        </p:txBody>
      </p:sp>
      <p:sp>
        <p:nvSpPr>
          <p:cNvPr id="33" name="TextBox 32">
            <a:extLst>
              <a:ext uri="{FF2B5EF4-FFF2-40B4-BE49-F238E27FC236}">
                <a16:creationId xmlns:a16="http://schemas.microsoft.com/office/drawing/2014/main" id="{E727819C-F539-1B49-BC22-DACC8EC77721}"/>
              </a:ext>
            </a:extLst>
          </p:cNvPr>
          <p:cNvSpPr txBox="1"/>
          <p:nvPr/>
        </p:nvSpPr>
        <p:spPr>
          <a:xfrm>
            <a:off x="4105026" y="2262553"/>
            <a:ext cx="3024336"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entice with plasticine words</a:t>
            </a:r>
            <a:endParaRPr lang="en-AU" sz="1400" dirty="0">
              <a:solidFill>
                <a:schemeClr val="bg1"/>
              </a:solidFill>
              <a:latin typeface="Times New Roman" panose="02020603050405020304" pitchFamily="18" charset="0"/>
              <a:cs typeface="Times New Roman" panose="02020603050405020304" pitchFamily="18" charset="0"/>
            </a:endParaRPr>
          </a:p>
        </p:txBody>
      </p:sp>
      <p:sp>
        <p:nvSpPr>
          <p:cNvPr id="34" name="TextBox 33">
            <a:extLst>
              <a:ext uri="{FF2B5EF4-FFF2-40B4-BE49-F238E27FC236}">
                <a16:creationId xmlns:a16="http://schemas.microsoft.com/office/drawing/2014/main" id="{5857869D-7EC0-844D-8F12-EE3129B50DC7}"/>
              </a:ext>
            </a:extLst>
          </p:cNvPr>
          <p:cNvSpPr txBox="1"/>
          <p:nvPr/>
        </p:nvSpPr>
        <p:spPr>
          <a:xfrm>
            <a:off x="24062" y="2541996"/>
            <a:ext cx="544287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Insatiable craving for what they have no right to</a:t>
            </a:r>
          </a:p>
        </p:txBody>
      </p:sp>
      <p:sp>
        <p:nvSpPr>
          <p:cNvPr id="35" name="TextBox 34">
            <a:extLst>
              <a:ext uri="{FF2B5EF4-FFF2-40B4-BE49-F238E27FC236}">
                <a16:creationId xmlns:a16="http://schemas.microsoft.com/office/drawing/2014/main" id="{D1167253-68DD-C747-A4E5-4AADFAECE85B}"/>
              </a:ext>
            </a:extLst>
          </p:cNvPr>
          <p:cNvSpPr txBox="1"/>
          <p:nvPr/>
        </p:nvSpPr>
        <p:spPr>
          <a:xfrm>
            <a:off x="6516216" y="2507700"/>
            <a:ext cx="109605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Accursed</a:t>
            </a:r>
          </a:p>
        </p:txBody>
      </p:sp>
      <p:sp>
        <p:nvSpPr>
          <p:cNvPr id="37" name="TextBox 36">
            <a:extLst>
              <a:ext uri="{FF2B5EF4-FFF2-40B4-BE49-F238E27FC236}">
                <a16:creationId xmlns:a16="http://schemas.microsoft.com/office/drawing/2014/main" id="{17626E16-8AD6-AA4D-AD15-0BE54B3B9DE6}"/>
              </a:ext>
            </a:extLst>
          </p:cNvPr>
          <p:cNvSpPr txBox="1"/>
          <p:nvPr/>
        </p:nvSpPr>
        <p:spPr>
          <a:xfrm>
            <a:off x="-6874" y="2805375"/>
            <a:ext cx="454343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Forsake ‘the right way’ to satisfy their cravings</a:t>
            </a:r>
          </a:p>
        </p:txBody>
      </p:sp>
      <p:sp>
        <p:nvSpPr>
          <p:cNvPr id="38" name="TextBox 37">
            <a:extLst>
              <a:ext uri="{FF2B5EF4-FFF2-40B4-BE49-F238E27FC236}">
                <a16:creationId xmlns:a16="http://schemas.microsoft.com/office/drawing/2014/main" id="{30C7E42F-0DAC-E74E-A4FC-D9F1A51AD91B}"/>
              </a:ext>
            </a:extLst>
          </p:cNvPr>
          <p:cNvSpPr txBox="1"/>
          <p:nvPr/>
        </p:nvSpPr>
        <p:spPr>
          <a:xfrm>
            <a:off x="4409168" y="2819672"/>
            <a:ext cx="464723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Claim ‘a new revelation’ to add to God’s word</a:t>
            </a:r>
            <a:endParaRPr lang="en-AU" sz="1400" dirty="0">
              <a:solidFill>
                <a:schemeClr val="bg1"/>
              </a:solidFill>
              <a:latin typeface="Times New Roman" panose="02020603050405020304" pitchFamily="18" charset="0"/>
              <a:cs typeface="Times New Roman" panose="02020603050405020304" pitchFamily="18" charset="0"/>
            </a:endParaRPr>
          </a:p>
        </p:txBody>
      </p:sp>
      <p:sp>
        <p:nvSpPr>
          <p:cNvPr id="39" name="TextBox 38">
            <a:extLst>
              <a:ext uri="{FF2B5EF4-FFF2-40B4-BE49-F238E27FC236}">
                <a16:creationId xmlns:a16="http://schemas.microsoft.com/office/drawing/2014/main" id="{02008268-8EC4-E94F-B2DF-344EA25C5B2B}"/>
              </a:ext>
            </a:extLst>
          </p:cNvPr>
          <p:cNvSpPr txBox="1"/>
          <p:nvPr/>
        </p:nvSpPr>
        <p:spPr>
          <a:xfrm>
            <a:off x="-6874" y="3076753"/>
            <a:ext cx="4925165"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Make big claims &amp; promises they can’t deliver</a:t>
            </a:r>
          </a:p>
        </p:txBody>
      </p:sp>
      <p:sp>
        <p:nvSpPr>
          <p:cNvPr id="40" name="TextBox 39">
            <a:extLst>
              <a:ext uri="{FF2B5EF4-FFF2-40B4-BE49-F238E27FC236}">
                <a16:creationId xmlns:a16="http://schemas.microsoft.com/office/drawing/2014/main" id="{A8CCC446-7999-3047-9A42-7A193901AB91}"/>
              </a:ext>
            </a:extLst>
          </p:cNvPr>
          <p:cNvSpPr txBox="1"/>
          <p:nvPr/>
        </p:nvSpPr>
        <p:spPr>
          <a:xfrm>
            <a:off x="5316457" y="1991010"/>
            <a:ext cx="4318344"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Not content with Godly Righteousness</a:t>
            </a:r>
          </a:p>
        </p:txBody>
      </p:sp>
    </p:spTree>
    <p:extLst>
      <p:ext uri="{BB962C8B-B14F-4D97-AF65-F5344CB8AC3E}">
        <p14:creationId xmlns:p14="http://schemas.microsoft.com/office/powerpoint/2010/main" val="41530497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D4B2796E-74A1-1B42-9DA2-4A32C788AA24}"/>
              </a:ext>
            </a:extLst>
          </p:cNvPr>
          <p:cNvSpPr/>
          <p:nvPr/>
        </p:nvSpPr>
        <p:spPr>
          <a:xfrm>
            <a:off x="639984" y="3441596"/>
            <a:ext cx="7790988" cy="646331"/>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19 </a:t>
            </a:r>
            <a:r>
              <a:rPr lang="en-AU" dirty="0">
                <a:latin typeface="Comic Sans MS" panose="030F0902030302020204" pitchFamily="66" charset="0"/>
                <a:ea typeface="Times New Roman" panose="02020603050405020304" pitchFamily="18" charset="0"/>
                <a:cs typeface="Times New Roman" panose="02020603050405020304" pitchFamily="18" charset="0"/>
              </a:rPr>
              <a:t>They promise them freedom, but they themselves are slaves of corruption.  For whatever overcomes a person, to that he is enslaved.</a:t>
            </a:r>
            <a:r>
              <a:rPr lang="en-AU" dirty="0"/>
              <a:t> </a:t>
            </a:r>
            <a:endParaRPr lang="en-AU" dirty="0">
              <a:latin typeface="Comic Sans MS" panose="030F0902030302020204" pitchFamily="66" charset="0"/>
              <a:ea typeface="Times New Roman" panose="02020603050405020304" pitchFamily="18" charset="0"/>
            </a:endParaRPr>
          </a:p>
        </p:txBody>
      </p:sp>
      <p:sp>
        <p:nvSpPr>
          <p:cNvPr id="15" name="TextBox 14">
            <a:extLst>
              <a:ext uri="{FF2B5EF4-FFF2-40B4-BE49-F238E27FC236}">
                <a16:creationId xmlns:a16="http://schemas.microsoft.com/office/drawing/2014/main" id="{0C862AB8-242D-C743-B0DD-7ED5CAAFA15D}"/>
              </a:ext>
            </a:extLst>
          </p:cNvPr>
          <p:cNvSpPr txBox="1"/>
          <p:nvPr/>
        </p:nvSpPr>
        <p:spPr>
          <a:xfrm>
            <a:off x="0" y="-7265"/>
            <a:ext cx="399593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a:t>
            </a:r>
            <a:r>
              <a:rPr lang="en-AU" u="sng" dirty="0">
                <a:solidFill>
                  <a:srgbClr val="FFFF00"/>
                </a:solidFill>
                <a:latin typeface="Times New Roman" panose="02020603050405020304" pitchFamily="18" charset="0"/>
                <a:cs typeface="Times New Roman" panose="02020603050405020304" pitchFamily="18" charset="0"/>
              </a:rPr>
              <a:t>indulge in the lust of defiling passion</a:t>
            </a:r>
          </a:p>
        </p:txBody>
      </p:sp>
      <p:sp>
        <p:nvSpPr>
          <p:cNvPr id="20" name="TextBox 19">
            <a:extLst>
              <a:ext uri="{FF2B5EF4-FFF2-40B4-BE49-F238E27FC236}">
                <a16:creationId xmlns:a16="http://schemas.microsoft.com/office/drawing/2014/main" id="{2124C2F0-1F8B-6A4E-83D6-70B94057858B}"/>
              </a:ext>
            </a:extLst>
          </p:cNvPr>
          <p:cNvSpPr txBox="1"/>
          <p:nvPr/>
        </p:nvSpPr>
        <p:spPr>
          <a:xfrm>
            <a:off x="3779912" y="-663"/>
            <a:ext cx="4881374"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conscious surrendering to and embracing of sin</a:t>
            </a:r>
          </a:p>
        </p:txBody>
      </p:sp>
      <p:sp>
        <p:nvSpPr>
          <p:cNvPr id="21" name="TextBox 20">
            <a:extLst>
              <a:ext uri="{FF2B5EF4-FFF2-40B4-BE49-F238E27FC236}">
                <a16:creationId xmlns:a16="http://schemas.microsoft.com/office/drawing/2014/main" id="{6085357E-BC52-004E-AEE2-DEEBE765E5F7}"/>
              </a:ext>
            </a:extLst>
          </p:cNvPr>
          <p:cNvSpPr txBox="1"/>
          <p:nvPr/>
        </p:nvSpPr>
        <p:spPr>
          <a:xfrm>
            <a:off x="16311" y="294565"/>
            <a:ext cx="226086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a:t>
            </a:r>
            <a:r>
              <a:rPr lang="en-AU" u="sng" dirty="0">
                <a:solidFill>
                  <a:srgbClr val="FFFF00"/>
                </a:solidFill>
                <a:latin typeface="Times New Roman" panose="02020603050405020304" pitchFamily="18" charset="0"/>
                <a:cs typeface="Times New Roman" panose="02020603050405020304" pitchFamily="18" charset="0"/>
              </a:rPr>
              <a:t> Despise Authority</a:t>
            </a:r>
          </a:p>
        </p:txBody>
      </p:sp>
      <p:sp>
        <p:nvSpPr>
          <p:cNvPr id="23" name="TextBox 22">
            <a:extLst>
              <a:ext uri="{FF2B5EF4-FFF2-40B4-BE49-F238E27FC236}">
                <a16:creationId xmlns:a16="http://schemas.microsoft.com/office/drawing/2014/main" id="{53677D97-38CC-9F45-8F99-189B60989E16}"/>
              </a:ext>
            </a:extLst>
          </p:cNvPr>
          <p:cNvSpPr txBox="1"/>
          <p:nvPr/>
        </p:nvSpPr>
        <p:spPr>
          <a:xfrm>
            <a:off x="2161360" y="276637"/>
            <a:ext cx="694138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Christians commanded to be subject to (obey) our rulers </a:t>
            </a:r>
            <a:r>
              <a:rPr lang="en-AU" sz="1400" dirty="0">
                <a:solidFill>
                  <a:schemeClr val="bg1"/>
                </a:solidFill>
                <a:latin typeface="Times New Roman" panose="02020603050405020304" pitchFamily="18" charset="0"/>
                <a:cs typeface="Times New Roman" panose="02020603050405020304" pitchFamily="18" charset="0"/>
              </a:rPr>
              <a:t>(within limits)</a:t>
            </a:r>
          </a:p>
        </p:txBody>
      </p:sp>
      <p:sp>
        <p:nvSpPr>
          <p:cNvPr id="18" name="TextBox 17">
            <a:extLst>
              <a:ext uri="{FF2B5EF4-FFF2-40B4-BE49-F238E27FC236}">
                <a16:creationId xmlns:a16="http://schemas.microsoft.com/office/drawing/2014/main" id="{282D793F-1CA6-6248-93F8-3C5E79AA6CB0}"/>
              </a:ext>
            </a:extLst>
          </p:cNvPr>
          <p:cNvSpPr txBox="1"/>
          <p:nvPr/>
        </p:nvSpPr>
        <p:spPr>
          <a:xfrm>
            <a:off x="-5766" y="564992"/>
            <a:ext cx="226086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Mock fallen angels</a:t>
            </a:r>
          </a:p>
        </p:txBody>
      </p:sp>
      <p:sp>
        <p:nvSpPr>
          <p:cNvPr id="22" name="TextBox 21">
            <a:extLst>
              <a:ext uri="{FF2B5EF4-FFF2-40B4-BE49-F238E27FC236}">
                <a16:creationId xmlns:a16="http://schemas.microsoft.com/office/drawing/2014/main" id="{8297500B-516B-7840-B91C-114942F5832E}"/>
              </a:ext>
            </a:extLst>
          </p:cNvPr>
          <p:cNvSpPr txBox="1"/>
          <p:nvPr/>
        </p:nvSpPr>
        <p:spPr>
          <a:xfrm>
            <a:off x="1826985" y="568056"/>
            <a:ext cx="7236296"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They mock evil spirits to give an appearance of being spiritually strong.</a:t>
            </a:r>
          </a:p>
        </p:txBody>
      </p:sp>
      <p:sp>
        <p:nvSpPr>
          <p:cNvPr id="24" name="TextBox 23">
            <a:extLst>
              <a:ext uri="{FF2B5EF4-FFF2-40B4-BE49-F238E27FC236}">
                <a16:creationId xmlns:a16="http://schemas.microsoft.com/office/drawing/2014/main" id="{02D67720-4E5E-8449-B7DB-D6425F63BA23}"/>
              </a:ext>
            </a:extLst>
          </p:cNvPr>
          <p:cNvSpPr txBox="1"/>
          <p:nvPr/>
        </p:nvSpPr>
        <p:spPr>
          <a:xfrm>
            <a:off x="-16349" y="849255"/>
            <a:ext cx="578673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Confuse ‘animal instinct’ with the leading of the Holy Spirit</a:t>
            </a:r>
          </a:p>
        </p:txBody>
      </p:sp>
      <p:sp>
        <p:nvSpPr>
          <p:cNvPr id="26" name="TextBox 25">
            <a:extLst>
              <a:ext uri="{FF2B5EF4-FFF2-40B4-BE49-F238E27FC236}">
                <a16:creationId xmlns:a16="http://schemas.microsoft.com/office/drawing/2014/main" id="{80DF2A39-1AB1-0C4D-B14A-7E01A14B7956}"/>
              </a:ext>
            </a:extLst>
          </p:cNvPr>
          <p:cNvSpPr txBox="1"/>
          <p:nvPr/>
        </p:nvSpPr>
        <p:spPr>
          <a:xfrm>
            <a:off x="-29647" y="1125151"/>
            <a:ext cx="4565125"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Character opposite to the character of Christ</a:t>
            </a:r>
          </a:p>
        </p:txBody>
      </p:sp>
      <p:sp>
        <p:nvSpPr>
          <p:cNvPr id="27" name="TextBox 26">
            <a:extLst>
              <a:ext uri="{FF2B5EF4-FFF2-40B4-BE49-F238E27FC236}">
                <a16:creationId xmlns:a16="http://schemas.microsoft.com/office/drawing/2014/main" id="{34D25282-26E8-9045-BBB5-E9459607ED54}"/>
              </a:ext>
            </a:extLst>
          </p:cNvPr>
          <p:cNvSpPr txBox="1"/>
          <p:nvPr/>
        </p:nvSpPr>
        <p:spPr>
          <a:xfrm>
            <a:off x="-6874" y="1391179"/>
            <a:ext cx="254890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Revel in their Deceptions</a:t>
            </a:r>
          </a:p>
        </p:txBody>
      </p:sp>
      <p:sp>
        <p:nvSpPr>
          <p:cNvPr id="28" name="TextBox 27">
            <a:extLst>
              <a:ext uri="{FF2B5EF4-FFF2-40B4-BE49-F238E27FC236}">
                <a16:creationId xmlns:a16="http://schemas.microsoft.com/office/drawing/2014/main" id="{514ED1D6-D6BC-3044-83C9-0589CE8FDAAB}"/>
              </a:ext>
            </a:extLst>
          </p:cNvPr>
          <p:cNvSpPr txBox="1"/>
          <p:nvPr/>
        </p:nvSpPr>
        <p:spPr>
          <a:xfrm>
            <a:off x="2361409" y="1400288"/>
            <a:ext cx="6690098"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their false teaching is what they get most excited about (&amp; celebrate)</a:t>
            </a:r>
            <a:endParaRPr lang="en-AU" sz="1400" dirty="0">
              <a:solidFill>
                <a:schemeClr val="bg1"/>
              </a:solidFill>
              <a:latin typeface="Times New Roman" panose="02020603050405020304" pitchFamily="18" charset="0"/>
              <a:cs typeface="Times New Roman" panose="02020603050405020304" pitchFamily="18" charset="0"/>
            </a:endParaRPr>
          </a:p>
        </p:txBody>
      </p:sp>
      <p:sp>
        <p:nvSpPr>
          <p:cNvPr id="29" name="TextBox 28">
            <a:extLst>
              <a:ext uri="{FF2B5EF4-FFF2-40B4-BE49-F238E27FC236}">
                <a16:creationId xmlns:a16="http://schemas.microsoft.com/office/drawing/2014/main" id="{C68F60CF-10AB-7645-B111-E534C5DF3189}"/>
              </a:ext>
            </a:extLst>
          </p:cNvPr>
          <p:cNvSpPr txBox="1"/>
          <p:nvPr/>
        </p:nvSpPr>
        <p:spPr>
          <a:xfrm>
            <a:off x="13076" y="1707920"/>
            <a:ext cx="506918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They are in the church (not about those in the world)</a:t>
            </a:r>
          </a:p>
        </p:txBody>
      </p:sp>
      <p:sp>
        <p:nvSpPr>
          <p:cNvPr id="30" name="TextBox 29">
            <a:extLst>
              <a:ext uri="{FF2B5EF4-FFF2-40B4-BE49-F238E27FC236}">
                <a16:creationId xmlns:a16="http://schemas.microsoft.com/office/drawing/2014/main" id="{976AE878-AAB6-BF46-BDB0-5E290D60AFDD}"/>
              </a:ext>
            </a:extLst>
          </p:cNvPr>
          <p:cNvSpPr txBox="1"/>
          <p:nvPr/>
        </p:nvSpPr>
        <p:spPr>
          <a:xfrm>
            <a:off x="0" y="1969906"/>
            <a:ext cx="147565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Impure hearts</a:t>
            </a:r>
          </a:p>
        </p:txBody>
      </p:sp>
      <p:sp>
        <p:nvSpPr>
          <p:cNvPr id="32" name="TextBox 31">
            <a:extLst>
              <a:ext uri="{FF2B5EF4-FFF2-40B4-BE49-F238E27FC236}">
                <a16:creationId xmlns:a16="http://schemas.microsoft.com/office/drawing/2014/main" id="{24CACD07-127F-6D4A-A822-3E6A2AB54A4F}"/>
              </a:ext>
            </a:extLst>
          </p:cNvPr>
          <p:cNvSpPr txBox="1"/>
          <p:nvPr/>
        </p:nvSpPr>
        <p:spPr>
          <a:xfrm>
            <a:off x="0" y="2255951"/>
            <a:ext cx="5491004"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They entice unsteady souls (easily toppled)</a:t>
            </a:r>
          </a:p>
        </p:txBody>
      </p:sp>
      <p:sp>
        <p:nvSpPr>
          <p:cNvPr id="33" name="TextBox 32">
            <a:extLst>
              <a:ext uri="{FF2B5EF4-FFF2-40B4-BE49-F238E27FC236}">
                <a16:creationId xmlns:a16="http://schemas.microsoft.com/office/drawing/2014/main" id="{E727819C-F539-1B49-BC22-DACC8EC77721}"/>
              </a:ext>
            </a:extLst>
          </p:cNvPr>
          <p:cNvSpPr txBox="1"/>
          <p:nvPr/>
        </p:nvSpPr>
        <p:spPr>
          <a:xfrm>
            <a:off x="4105026" y="2262553"/>
            <a:ext cx="3024336"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entice with plasticine words</a:t>
            </a:r>
            <a:endParaRPr lang="en-AU" sz="1400" dirty="0">
              <a:solidFill>
                <a:schemeClr val="bg1"/>
              </a:solidFill>
              <a:latin typeface="Times New Roman" panose="02020603050405020304" pitchFamily="18" charset="0"/>
              <a:cs typeface="Times New Roman" panose="02020603050405020304" pitchFamily="18" charset="0"/>
            </a:endParaRPr>
          </a:p>
        </p:txBody>
      </p:sp>
      <p:sp>
        <p:nvSpPr>
          <p:cNvPr id="34" name="TextBox 33">
            <a:extLst>
              <a:ext uri="{FF2B5EF4-FFF2-40B4-BE49-F238E27FC236}">
                <a16:creationId xmlns:a16="http://schemas.microsoft.com/office/drawing/2014/main" id="{5857869D-7EC0-844D-8F12-EE3129B50DC7}"/>
              </a:ext>
            </a:extLst>
          </p:cNvPr>
          <p:cNvSpPr txBox="1"/>
          <p:nvPr/>
        </p:nvSpPr>
        <p:spPr>
          <a:xfrm>
            <a:off x="24062" y="2541996"/>
            <a:ext cx="544287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Insatiable craving for what they have no right to</a:t>
            </a:r>
          </a:p>
        </p:txBody>
      </p:sp>
      <p:sp>
        <p:nvSpPr>
          <p:cNvPr id="35" name="TextBox 34">
            <a:extLst>
              <a:ext uri="{FF2B5EF4-FFF2-40B4-BE49-F238E27FC236}">
                <a16:creationId xmlns:a16="http://schemas.microsoft.com/office/drawing/2014/main" id="{D1167253-68DD-C747-A4E5-4AADFAECE85B}"/>
              </a:ext>
            </a:extLst>
          </p:cNvPr>
          <p:cNvSpPr txBox="1"/>
          <p:nvPr/>
        </p:nvSpPr>
        <p:spPr>
          <a:xfrm>
            <a:off x="6516216" y="2507700"/>
            <a:ext cx="109605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Accursed</a:t>
            </a:r>
          </a:p>
        </p:txBody>
      </p:sp>
      <p:sp>
        <p:nvSpPr>
          <p:cNvPr id="37" name="TextBox 36">
            <a:extLst>
              <a:ext uri="{FF2B5EF4-FFF2-40B4-BE49-F238E27FC236}">
                <a16:creationId xmlns:a16="http://schemas.microsoft.com/office/drawing/2014/main" id="{17626E16-8AD6-AA4D-AD15-0BE54B3B9DE6}"/>
              </a:ext>
            </a:extLst>
          </p:cNvPr>
          <p:cNvSpPr txBox="1"/>
          <p:nvPr/>
        </p:nvSpPr>
        <p:spPr>
          <a:xfrm>
            <a:off x="-6874" y="2805375"/>
            <a:ext cx="454343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Forsake ‘the right way’ to satisfy their cravings</a:t>
            </a:r>
          </a:p>
        </p:txBody>
      </p:sp>
      <p:sp>
        <p:nvSpPr>
          <p:cNvPr id="38" name="TextBox 37">
            <a:extLst>
              <a:ext uri="{FF2B5EF4-FFF2-40B4-BE49-F238E27FC236}">
                <a16:creationId xmlns:a16="http://schemas.microsoft.com/office/drawing/2014/main" id="{30C7E42F-0DAC-E74E-A4FC-D9F1A51AD91B}"/>
              </a:ext>
            </a:extLst>
          </p:cNvPr>
          <p:cNvSpPr txBox="1"/>
          <p:nvPr/>
        </p:nvSpPr>
        <p:spPr>
          <a:xfrm>
            <a:off x="4409168" y="2819672"/>
            <a:ext cx="464723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Claim ‘a new revelation’ to add to God’s word</a:t>
            </a:r>
            <a:endParaRPr lang="en-AU" sz="1400" dirty="0">
              <a:solidFill>
                <a:schemeClr val="bg1"/>
              </a:solidFill>
              <a:latin typeface="Times New Roman" panose="02020603050405020304" pitchFamily="18" charset="0"/>
              <a:cs typeface="Times New Roman" panose="02020603050405020304" pitchFamily="18" charset="0"/>
            </a:endParaRPr>
          </a:p>
        </p:txBody>
      </p:sp>
      <p:sp>
        <p:nvSpPr>
          <p:cNvPr id="39" name="TextBox 38">
            <a:extLst>
              <a:ext uri="{FF2B5EF4-FFF2-40B4-BE49-F238E27FC236}">
                <a16:creationId xmlns:a16="http://schemas.microsoft.com/office/drawing/2014/main" id="{02008268-8EC4-E94F-B2DF-344EA25C5B2B}"/>
              </a:ext>
            </a:extLst>
          </p:cNvPr>
          <p:cNvSpPr txBox="1"/>
          <p:nvPr/>
        </p:nvSpPr>
        <p:spPr>
          <a:xfrm>
            <a:off x="-6874" y="3076753"/>
            <a:ext cx="4925165"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Make big claims &amp; promises they can’t deliver</a:t>
            </a:r>
          </a:p>
        </p:txBody>
      </p:sp>
      <p:sp>
        <p:nvSpPr>
          <p:cNvPr id="40" name="TextBox 39">
            <a:extLst>
              <a:ext uri="{FF2B5EF4-FFF2-40B4-BE49-F238E27FC236}">
                <a16:creationId xmlns:a16="http://schemas.microsoft.com/office/drawing/2014/main" id="{A8CCC446-7999-3047-9A42-7A193901AB91}"/>
              </a:ext>
            </a:extLst>
          </p:cNvPr>
          <p:cNvSpPr txBox="1"/>
          <p:nvPr/>
        </p:nvSpPr>
        <p:spPr>
          <a:xfrm>
            <a:off x="5316457" y="1991010"/>
            <a:ext cx="4318344"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Not content with Godly Righteousness</a:t>
            </a:r>
          </a:p>
        </p:txBody>
      </p:sp>
      <p:sp>
        <p:nvSpPr>
          <p:cNvPr id="41" name="TextBox 40">
            <a:extLst>
              <a:ext uri="{FF2B5EF4-FFF2-40B4-BE49-F238E27FC236}">
                <a16:creationId xmlns:a16="http://schemas.microsoft.com/office/drawing/2014/main" id="{8D98882C-FA94-5948-B652-4A09F0DFA537}"/>
              </a:ext>
            </a:extLst>
          </p:cNvPr>
          <p:cNvSpPr txBox="1"/>
          <p:nvPr/>
        </p:nvSpPr>
        <p:spPr>
          <a:xfrm>
            <a:off x="24072" y="4505019"/>
            <a:ext cx="9027435" cy="1200329"/>
          </a:xfrm>
          <a:prstGeom prst="rect">
            <a:avLst/>
          </a:prstGeom>
          <a:noFill/>
          <a:ln w="12700">
            <a:solidFill>
              <a:schemeClr val="bg1"/>
            </a:solidFill>
          </a:ln>
        </p:spPr>
        <p:txBody>
          <a:bodyPr wrap="square" rtlCol="0">
            <a:spAutoFit/>
          </a:bodyPr>
          <a:lstStyle/>
          <a:p>
            <a:r>
              <a:rPr lang="en-AU" b="1" dirty="0">
                <a:solidFill>
                  <a:schemeClr val="bg1"/>
                </a:solidFill>
                <a:latin typeface="Times New Roman" panose="02020603050405020304" pitchFamily="18" charset="0"/>
                <a:cs typeface="Times New Roman" panose="02020603050405020304" pitchFamily="18" charset="0"/>
              </a:rPr>
              <a:t>Why False Teachers are so dangerous.  (False Gospel as bad as no gospel at all)</a:t>
            </a:r>
          </a:p>
          <a:p>
            <a:r>
              <a:rPr lang="en-AU" dirty="0">
                <a:solidFill>
                  <a:srgbClr val="FFFF00"/>
                </a:solidFill>
                <a:latin typeface="Times New Roman" panose="02020603050405020304" pitchFamily="18" charset="0"/>
                <a:cs typeface="Times New Roman" panose="02020603050405020304" pitchFamily="18" charset="0"/>
              </a:rPr>
              <a:t>Enslavement</a:t>
            </a:r>
          </a:p>
          <a:p>
            <a:r>
              <a:rPr lang="en-AU" dirty="0">
                <a:solidFill>
                  <a:srgbClr val="FFFF00"/>
                </a:solidFill>
                <a:latin typeface="Times New Roman" panose="02020603050405020304" pitchFamily="18" charset="0"/>
                <a:cs typeface="Times New Roman" panose="02020603050405020304" pitchFamily="18" charset="0"/>
              </a:rPr>
              <a:t>Apostasy </a:t>
            </a:r>
          </a:p>
          <a:p>
            <a:endParaRPr lang="en-AU" dirty="0">
              <a:solidFill>
                <a:srgbClr val="FFFF00"/>
              </a:solidFill>
              <a:latin typeface="Times New Roman" panose="02020603050405020304" pitchFamily="18" charset="0"/>
              <a:cs typeface="Times New Roman" panose="02020603050405020304" pitchFamily="18" charset="0"/>
            </a:endParaRPr>
          </a:p>
        </p:txBody>
      </p:sp>
      <p:sp>
        <p:nvSpPr>
          <p:cNvPr id="42" name="TextBox 41">
            <a:extLst>
              <a:ext uri="{FF2B5EF4-FFF2-40B4-BE49-F238E27FC236}">
                <a16:creationId xmlns:a16="http://schemas.microsoft.com/office/drawing/2014/main" id="{D903EC59-7BB7-A541-9339-BB3514AC61E8}"/>
              </a:ext>
            </a:extLst>
          </p:cNvPr>
          <p:cNvSpPr txBox="1"/>
          <p:nvPr/>
        </p:nvSpPr>
        <p:spPr>
          <a:xfrm>
            <a:off x="1340724" y="4777529"/>
            <a:ext cx="7790988"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They promise ‘freedom’, but embracing cravings of the flesh = enslavement</a:t>
            </a:r>
            <a:endParaRPr lang="en-AU" sz="1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44632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D4B2796E-74A1-1B42-9DA2-4A32C788AA24}"/>
              </a:ext>
            </a:extLst>
          </p:cNvPr>
          <p:cNvSpPr/>
          <p:nvPr/>
        </p:nvSpPr>
        <p:spPr>
          <a:xfrm>
            <a:off x="0" y="3387473"/>
            <a:ext cx="9144000" cy="1361911"/>
          </a:xfrm>
          <a:prstGeom prst="rect">
            <a:avLst/>
          </a:prstGeom>
          <a:solidFill>
            <a:schemeClr val="bg1"/>
          </a:solidFill>
        </p:spPr>
        <p:txBody>
          <a:bodyPr wrap="square">
            <a:spAutoFit/>
          </a:bodyPr>
          <a:lstStyle/>
          <a:p>
            <a:r>
              <a:rPr lang="en-AU" sz="1650" b="1" baseline="30000" dirty="0">
                <a:latin typeface="Comic Sans MS" panose="030F0902030302020204" pitchFamily="66" charset="0"/>
                <a:ea typeface="Times New Roman" panose="02020603050405020304" pitchFamily="18" charset="0"/>
                <a:cs typeface="Times New Roman" panose="02020603050405020304" pitchFamily="18" charset="0"/>
              </a:rPr>
              <a:t>20 </a:t>
            </a:r>
            <a:r>
              <a:rPr lang="en-AU" sz="1650" dirty="0">
                <a:latin typeface="Comic Sans MS" panose="030F0902030302020204" pitchFamily="66" charset="0"/>
                <a:ea typeface="Times New Roman" panose="02020603050405020304" pitchFamily="18" charset="0"/>
                <a:cs typeface="Times New Roman" panose="02020603050405020304" pitchFamily="18" charset="0"/>
              </a:rPr>
              <a:t>For if, after they have escaped the defilements of the world through the knowledge of our Lord and Saviour Jesus Christ, they are again entangled in them and overcome, the last state has become worse for them than the first.  </a:t>
            </a:r>
            <a:r>
              <a:rPr lang="en-AU" sz="1650" b="1" baseline="30000" dirty="0">
                <a:latin typeface="Comic Sans MS" panose="030F0902030302020204" pitchFamily="66" charset="0"/>
                <a:ea typeface="Times New Roman" panose="02020603050405020304" pitchFamily="18" charset="0"/>
                <a:cs typeface="Times New Roman" panose="02020603050405020304" pitchFamily="18" charset="0"/>
              </a:rPr>
              <a:t>21 </a:t>
            </a:r>
            <a:r>
              <a:rPr lang="en-AU" sz="1650" dirty="0">
                <a:latin typeface="Comic Sans MS" panose="030F0902030302020204" pitchFamily="66" charset="0"/>
                <a:ea typeface="Times New Roman" panose="02020603050405020304" pitchFamily="18" charset="0"/>
                <a:cs typeface="Times New Roman" panose="02020603050405020304" pitchFamily="18" charset="0"/>
              </a:rPr>
              <a:t>For it would have been better for them never to have known the way of righteousness than after knowing it to turn back from the holy commandment delivered to them.</a:t>
            </a:r>
            <a:endParaRPr lang="en-AU" sz="1650" dirty="0">
              <a:latin typeface="Comic Sans MS" panose="030F0902030302020204" pitchFamily="66" charset="0"/>
              <a:ea typeface="Times New Roman" panose="02020603050405020304" pitchFamily="18" charset="0"/>
            </a:endParaRPr>
          </a:p>
        </p:txBody>
      </p:sp>
      <p:sp>
        <p:nvSpPr>
          <p:cNvPr id="15" name="TextBox 14">
            <a:extLst>
              <a:ext uri="{FF2B5EF4-FFF2-40B4-BE49-F238E27FC236}">
                <a16:creationId xmlns:a16="http://schemas.microsoft.com/office/drawing/2014/main" id="{0C862AB8-242D-C743-B0DD-7ED5CAAFA15D}"/>
              </a:ext>
            </a:extLst>
          </p:cNvPr>
          <p:cNvSpPr txBox="1"/>
          <p:nvPr/>
        </p:nvSpPr>
        <p:spPr>
          <a:xfrm>
            <a:off x="0" y="-7265"/>
            <a:ext cx="399593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a:t>
            </a:r>
            <a:r>
              <a:rPr lang="en-AU" u="sng" dirty="0">
                <a:solidFill>
                  <a:srgbClr val="FFFF00"/>
                </a:solidFill>
                <a:latin typeface="Times New Roman" panose="02020603050405020304" pitchFamily="18" charset="0"/>
                <a:cs typeface="Times New Roman" panose="02020603050405020304" pitchFamily="18" charset="0"/>
              </a:rPr>
              <a:t>indulge in the lust of defiling passion</a:t>
            </a:r>
          </a:p>
        </p:txBody>
      </p:sp>
      <p:sp>
        <p:nvSpPr>
          <p:cNvPr id="20" name="TextBox 19">
            <a:extLst>
              <a:ext uri="{FF2B5EF4-FFF2-40B4-BE49-F238E27FC236}">
                <a16:creationId xmlns:a16="http://schemas.microsoft.com/office/drawing/2014/main" id="{2124C2F0-1F8B-6A4E-83D6-70B94057858B}"/>
              </a:ext>
            </a:extLst>
          </p:cNvPr>
          <p:cNvSpPr txBox="1"/>
          <p:nvPr/>
        </p:nvSpPr>
        <p:spPr>
          <a:xfrm>
            <a:off x="3779912" y="-663"/>
            <a:ext cx="4881374"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conscious surrendering to and embracing of sin</a:t>
            </a:r>
          </a:p>
        </p:txBody>
      </p:sp>
      <p:sp>
        <p:nvSpPr>
          <p:cNvPr id="21" name="TextBox 20">
            <a:extLst>
              <a:ext uri="{FF2B5EF4-FFF2-40B4-BE49-F238E27FC236}">
                <a16:creationId xmlns:a16="http://schemas.microsoft.com/office/drawing/2014/main" id="{6085357E-BC52-004E-AEE2-DEEBE765E5F7}"/>
              </a:ext>
            </a:extLst>
          </p:cNvPr>
          <p:cNvSpPr txBox="1"/>
          <p:nvPr/>
        </p:nvSpPr>
        <p:spPr>
          <a:xfrm>
            <a:off x="16311" y="294565"/>
            <a:ext cx="226086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a:t>
            </a:r>
            <a:r>
              <a:rPr lang="en-AU" u="sng" dirty="0">
                <a:solidFill>
                  <a:srgbClr val="FFFF00"/>
                </a:solidFill>
                <a:latin typeface="Times New Roman" panose="02020603050405020304" pitchFamily="18" charset="0"/>
                <a:cs typeface="Times New Roman" panose="02020603050405020304" pitchFamily="18" charset="0"/>
              </a:rPr>
              <a:t> Despise Authority</a:t>
            </a:r>
          </a:p>
        </p:txBody>
      </p:sp>
      <p:sp>
        <p:nvSpPr>
          <p:cNvPr id="23" name="TextBox 22">
            <a:extLst>
              <a:ext uri="{FF2B5EF4-FFF2-40B4-BE49-F238E27FC236}">
                <a16:creationId xmlns:a16="http://schemas.microsoft.com/office/drawing/2014/main" id="{53677D97-38CC-9F45-8F99-189B60989E16}"/>
              </a:ext>
            </a:extLst>
          </p:cNvPr>
          <p:cNvSpPr txBox="1"/>
          <p:nvPr/>
        </p:nvSpPr>
        <p:spPr>
          <a:xfrm>
            <a:off x="2161360" y="276637"/>
            <a:ext cx="694138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Christians commanded to be subject to (obey) our rulers </a:t>
            </a:r>
            <a:r>
              <a:rPr lang="en-AU" sz="1400" dirty="0">
                <a:solidFill>
                  <a:schemeClr val="bg1"/>
                </a:solidFill>
                <a:latin typeface="Times New Roman" panose="02020603050405020304" pitchFamily="18" charset="0"/>
                <a:cs typeface="Times New Roman" panose="02020603050405020304" pitchFamily="18" charset="0"/>
              </a:rPr>
              <a:t>(within limits)</a:t>
            </a:r>
          </a:p>
        </p:txBody>
      </p:sp>
      <p:sp>
        <p:nvSpPr>
          <p:cNvPr id="18" name="TextBox 17">
            <a:extLst>
              <a:ext uri="{FF2B5EF4-FFF2-40B4-BE49-F238E27FC236}">
                <a16:creationId xmlns:a16="http://schemas.microsoft.com/office/drawing/2014/main" id="{282D793F-1CA6-6248-93F8-3C5E79AA6CB0}"/>
              </a:ext>
            </a:extLst>
          </p:cNvPr>
          <p:cNvSpPr txBox="1"/>
          <p:nvPr/>
        </p:nvSpPr>
        <p:spPr>
          <a:xfrm>
            <a:off x="-5766" y="564992"/>
            <a:ext cx="226086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Mock fallen angels</a:t>
            </a:r>
          </a:p>
        </p:txBody>
      </p:sp>
      <p:sp>
        <p:nvSpPr>
          <p:cNvPr id="22" name="TextBox 21">
            <a:extLst>
              <a:ext uri="{FF2B5EF4-FFF2-40B4-BE49-F238E27FC236}">
                <a16:creationId xmlns:a16="http://schemas.microsoft.com/office/drawing/2014/main" id="{8297500B-516B-7840-B91C-114942F5832E}"/>
              </a:ext>
            </a:extLst>
          </p:cNvPr>
          <p:cNvSpPr txBox="1"/>
          <p:nvPr/>
        </p:nvSpPr>
        <p:spPr>
          <a:xfrm>
            <a:off x="1826985" y="568056"/>
            <a:ext cx="7236296"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They mock evil spirits to give an appearance of being spiritually strong.</a:t>
            </a:r>
          </a:p>
        </p:txBody>
      </p:sp>
      <p:sp>
        <p:nvSpPr>
          <p:cNvPr id="24" name="TextBox 23">
            <a:extLst>
              <a:ext uri="{FF2B5EF4-FFF2-40B4-BE49-F238E27FC236}">
                <a16:creationId xmlns:a16="http://schemas.microsoft.com/office/drawing/2014/main" id="{02D67720-4E5E-8449-B7DB-D6425F63BA23}"/>
              </a:ext>
            </a:extLst>
          </p:cNvPr>
          <p:cNvSpPr txBox="1"/>
          <p:nvPr/>
        </p:nvSpPr>
        <p:spPr>
          <a:xfrm>
            <a:off x="-16349" y="849255"/>
            <a:ext cx="578673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Confuse ‘animal instinct’ with the leading of the Holy Spirit</a:t>
            </a:r>
          </a:p>
        </p:txBody>
      </p:sp>
      <p:sp>
        <p:nvSpPr>
          <p:cNvPr id="26" name="TextBox 25">
            <a:extLst>
              <a:ext uri="{FF2B5EF4-FFF2-40B4-BE49-F238E27FC236}">
                <a16:creationId xmlns:a16="http://schemas.microsoft.com/office/drawing/2014/main" id="{80DF2A39-1AB1-0C4D-B14A-7E01A14B7956}"/>
              </a:ext>
            </a:extLst>
          </p:cNvPr>
          <p:cNvSpPr txBox="1"/>
          <p:nvPr/>
        </p:nvSpPr>
        <p:spPr>
          <a:xfrm>
            <a:off x="-29647" y="1125151"/>
            <a:ext cx="4565125"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Character opposite to the character of Christ</a:t>
            </a:r>
          </a:p>
        </p:txBody>
      </p:sp>
      <p:sp>
        <p:nvSpPr>
          <p:cNvPr id="27" name="TextBox 26">
            <a:extLst>
              <a:ext uri="{FF2B5EF4-FFF2-40B4-BE49-F238E27FC236}">
                <a16:creationId xmlns:a16="http://schemas.microsoft.com/office/drawing/2014/main" id="{34D25282-26E8-9045-BBB5-E9459607ED54}"/>
              </a:ext>
            </a:extLst>
          </p:cNvPr>
          <p:cNvSpPr txBox="1"/>
          <p:nvPr/>
        </p:nvSpPr>
        <p:spPr>
          <a:xfrm>
            <a:off x="-6874" y="1391179"/>
            <a:ext cx="254890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Revel in their Deceptions</a:t>
            </a:r>
          </a:p>
        </p:txBody>
      </p:sp>
      <p:sp>
        <p:nvSpPr>
          <p:cNvPr id="28" name="TextBox 27">
            <a:extLst>
              <a:ext uri="{FF2B5EF4-FFF2-40B4-BE49-F238E27FC236}">
                <a16:creationId xmlns:a16="http://schemas.microsoft.com/office/drawing/2014/main" id="{514ED1D6-D6BC-3044-83C9-0589CE8FDAAB}"/>
              </a:ext>
            </a:extLst>
          </p:cNvPr>
          <p:cNvSpPr txBox="1"/>
          <p:nvPr/>
        </p:nvSpPr>
        <p:spPr>
          <a:xfrm>
            <a:off x="2361409" y="1400288"/>
            <a:ext cx="6690098"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their false teaching is what they get most excited about (&amp; celebrate)</a:t>
            </a:r>
            <a:endParaRPr lang="en-AU" sz="1400" dirty="0">
              <a:solidFill>
                <a:schemeClr val="bg1"/>
              </a:solidFill>
              <a:latin typeface="Times New Roman" panose="02020603050405020304" pitchFamily="18" charset="0"/>
              <a:cs typeface="Times New Roman" panose="02020603050405020304" pitchFamily="18" charset="0"/>
            </a:endParaRPr>
          </a:p>
        </p:txBody>
      </p:sp>
      <p:sp>
        <p:nvSpPr>
          <p:cNvPr id="29" name="TextBox 28">
            <a:extLst>
              <a:ext uri="{FF2B5EF4-FFF2-40B4-BE49-F238E27FC236}">
                <a16:creationId xmlns:a16="http://schemas.microsoft.com/office/drawing/2014/main" id="{C68F60CF-10AB-7645-B111-E534C5DF3189}"/>
              </a:ext>
            </a:extLst>
          </p:cNvPr>
          <p:cNvSpPr txBox="1"/>
          <p:nvPr/>
        </p:nvSpPr>
        <p:spPr>
          <a:xfrm>
            <a:off x="13076" y="1707920"/>
            <a:ext cx="506918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They are in the church (not about those in the world)</a:t>
            </a:r>
          </a:p>
        </p:txBody>
      </p:sp>
      <p:sp>
        <p:nvSpPr>
          <p:cNvPr id="30" name="TextBox 29">
            <a:extLst>
              <a:ext uri="{FF2B5EF4-FFF2-40B4-BE49-F238E27FC236}">
                <a16:creationId xmlns:a16="http://schemas.microsoft.com/office/drawing/2014/main" id="{976AE878-AAB6-BF46-BDB0-5E290D60AFDD}"/>
              </a:ext>
            </a:extLst>
          </p:cNvPr>
          <p:cNvSpPr txBox="1"/>
          <p:nvPr/>
        </p:nvSpPr>
        <p:spPr>
          <a:xfrm>
            <a:off x="0" y="1969906"/>
            <a:ext cx="147565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Impure hearts</a:t>
            </a:r>
          </a:p>
        </p:txBody>
      </p:sp>
      <p:sp>
        <p:nvSpPr>
          <p:cNvPr id="32" name="TextBox 31">
            <a:extLst>
              <a:ext uri="{FF2B5EF4-FFF2-40B4-BE49-F238E27FC236}">
                <a16:creationId xmlns:a16="http://schemas.microsoft.com/office/drawing/2014/main" id="{24CACD07-127F-6D4A-A822-3E6A2AB54A4F}"/>
              </a:ext>
            </a:extLst>
          </p:cNvPr>
          <p:cNvSpPr txBox="1"/>
          <p:nvPr/>
        </p:nvSpPr>
        <p:spPr>
          <a:xfrm>
            <a:off x="0" y="2255951"/>
            <a:ext cx="5491004"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They entice unsteady souls (easily toppled)</a:t>
            </a:r>
          </a:p>
        </p:txBody>
      </p:sp>
      <p:sp>
        <p:nvSpPr>
          <p:cNvPr id="33" name="TextBox 32">
            <a:extLst>
              <a:ext uri="{FF2B5EF4-FFF2-40B4-BE49-F238E27FC236}">
                <a16:creationId xmlns:a16="http://schemas.microsoft.com/office/drawing/2014/main" id="{E727819C-F539-1B49-BC22-DACC8EC77721}"/>
              </a:ext>
            </a:extLst>
          </p:cNvPr>
          <p:cNvSpPr txBox="1"/>
          <p:nvPr/>
        </p:nvSpPr>
        <p:spPr>
          <a:xfrm>
            <a:off x="4105026" y="2262553"/>
            <a:ext cx="3024336"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entice with plasticine words</a:t>
            </a:r>
            <a:endParaRPr lang="en-AU" sz="1400" dirty="0">
              <a:solidFill>
                <a:schemeClr val="bg1"/>
              </a:solidFill>
              <a:latin typeface="Times New Roman" panose="02020603050405020304" pitchFamily="18" charset="0"/>
              <a:cs typeface="Times New Roman" panose="02020603050405020304" pitchFamily="18" charset="0"/>
            </a:endParaRPr>
          </a:p>
        </p:txBody>
      </p:sp>
      <p:sp>
        <p:nvSpPr>
          <p:cNvPr id="34" name="TextBox 33">
            <a:extLst>
              <a:ext uri="{FF2B5EF4-FFF2-40B4-BE49-F238E27FC236}">
                <a16:creationId xmlns:a16="http://schemas.microsoft.com/office/drawing/2014/main" id="{5857869D-7EC0-844D-8F12-EE3129B50DC7}"/>
              </a:ext>
            </a:extLst>
          </p:cNvPr>
          <p:cNvSpPr txBox="1"/>
          <p:nvPr/>
        </p:nvSpPr>
        <p:spPr>
          <a:xfrm>
            <a:off x="24062" y="2541996"/>
            <a:ext cx="544287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Insatiable craving for what they have no right to</a:t>
            </a:r>
          </a:p>
        </p:txBody>
      </p:sp>
      <p:sp>
        <p:nvSpPr>
          <p:cNvPr id="35" name="TextBox 34">
            <a:extLst>
              <a:ext uri="{FF2B5EF4-FFF2-40B4-BE49-F238E27FC236}">
                <a16:creationId xmlns:a16="http://schemas.microsoft.com/office/drawing/2014/main" id="{D1167253-68DD-C747-A4E5-4AADFAECE85B}"/>
              </a:ext>
            </a:extLst>
          </p:cNvPr>
          <p:cNvSpPr txBox="1"/>
          <p:nvPr/>
        </p:nvSpPr>
        <p:spPr>
          <a:xfrm>
            <a:off x="6516216" y="2507700"/>
            <a:ext cx="109605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Accursed</a:t>
            </a:r>
          </a:p>
        </p:txBody>
      </p:sp>
      <p:sp>
        <p:nvSpPr>
          <p:cNvPr id="37" name="TextBox 36">
            <a:extLst>
              <a:ext uri="{FF2B5EF4-FFF2-40B4-BE49-F238E27FC236}">
                <a16:creationId xmlns:a16="http://schemas.microsoft.com/office/drawing/2014/main" id="{17626E16-8AD6-AA4D-AD15-0BE54B3B9DE6}"/>
              </a:ext>
            </a:extLst>
          </p:cNvPr>
          <p:cNvSpPr txBox="1"/>
          <p:nvPr/>
        </p:nvSpPr>
        <p:spPr>
          <a:xfrm>
            <a:off x="-6874" y="2805375"/>
            <a:ext cx="454343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Forsake ‘the right way’ to satisfy their cravings</a:t>
            </a:r>
          </a:p>
        </p:txBody>
      </p:sp>
      <p:sp>
        <p:nvSpPr>
          <p:cNvPr id="38" name="TextBox 37">
            <a:extLst>
              <a:ext uri="{FF2B5EF4-FFF2-40B4-BE49-F238E27FC236}">
                <a16:creationId xmlns:a16="http://schemas.microsoft.com/office/drawing/2014/main" id="{30C7E42F-0DAC-E74E-A4FC-D9F1A51AD91B}"/>
              </a:ext>
            </a:extLst>
          </p:cNvPr>
          <p:cNvSpPr txBox="1"/>
          <p:nvPr/>
        </p:nvSpPr>
        <p:spPr>
          <a:xfrm>
            <a:off x="4409168" y="2819672"/>
            <a:ext cx="464723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Claim ‘a new revelation’ to add to God’s word</a:t>
            </a:r>
            <a:endParaRPr lang="en-AU" sz="1400" dirty="0">
              <a:solidFill>
                <a:schemeClr val="bg1"/>
              </a:solidFill>
              <a:latin typeface="Times New Roman" panose="02020603050405020304" pitchFamily="18" charset="0"/>
              <a:cs typeface="Times New Roman" panose="02020603050405020304" pitchFamily="18" charset="0"/>
            </a:endParaRPr>
          </a:p>
        </p:txBody>
      </p:sp>
      <p:sp>
        <p:nvSpPr>
          <p:cNvPr id="39" name="TextBox 38">
            <a:extLst>
              <a:ext uri="{FF2B5EF4-FFF2-40B4-BE49-F238E27FC236}">
                <a16:creationId xmlns:a16="http://schemas.microsoft.com/office/drawing/2014/main" id="{02008268-8EC4-E94F-B2DF-344EA25C5B2B}"/>
              </a:ext>
            </a:extLst>
          </p:cNvPr>
          <p:cNvSpPr txBox="1"/>
          <p:nvPr/>
        </p:nvSpPr>
        <p:spPr>
          <a:xfrm>
            <a:off x="-6874" y="3076753"/>
            <a:ext cx="4925165"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Make big claims &amp; promises they can’t deliver</a:t>
            </a:r>
          </a:p>
        </p:txBody>
      </p:sp>
      <p:sp>
        <p:nvSpPr>
          <p:cNvPr id="40" name="TextBox 39">
            <a:extLst>
              <a:ext uri="{FF2B5EF4-FFF2-40B4-BE49-F238E27FC236}">
                <a16:creationId xmlns:a16="http://schemas.microsoft.com/office/drawing/2014/main" id="{A8CCC446-7999-3047-9A42-7A193901AB91}"/>
              </a:ext>
            </a:extLst>
          </p:cNvPr>
          <p:cNvSpPr txBox="1"/>
          <p:nvPr/>
        </p:nvSpPr>
        <p:spPr>
          <a:xfrm>
            <a:off x="5316457" y="1991010"/>
            <a:ext cx="4318344"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Not content with Godly Righteousness</a:t>
            </a:r>
          </a:p>
        </p:txBody>
      </p:sp>
      <p:sp>
        <p:nvSpPr>
          <p:cNvPr id="41" name="TextBox 40">
            <a:extLst>
              <a:ext uri="{FF2B5EF4-FFF2-40B4-BE49-F238E27FC236}">
                <a16:creationId xmlns:a16="http://schemas.microsoft.com/office/drawing/2014/main" id="{8D98882C-FA94-5948-B652-4A09F0DFA537}"/>
              </a:ext>
            </a:extLst>
          </p:cNvPr>
          <p:cNvSpPr txBox="1"/>
          <p:nvPr/>
        </p:nvSpPr>
        <p:spPr>
          <a:xfrm>
            <a:off x="24072" y="4685196"/>
            <a:ext cx="9027435" cy="923330"/>
          </a:xfrm>
          <a:prstGeom prst="rect">
            <a:avLst/>
          </a:prstGeom>
          <a:noFill/>
          <a:ln w="12700">
            <a:solidFill>
              <a:schemeClr val="bg1"/>
            </a:solidFill>
          </a:ln>
        </p:spPr>
        <p:txBody>
          <a:bodyPr wrap="square" rtlCol="0">
            <a:spAutoFit/>
          </a:bodyPr>
          <a:lstStyle/>
          <a:p>
            <a:r>
              <a:rPr lang="en-AU" b="1" dirty="0">
                <a:solidFill>
                  <a:schemeClr val="bg1"/>
                </a:solidFill>
                <a:latin typeface="Times New Roman" panose="02020603050405020304" pitchFamily="18" charset="0"/>
                <a:cs typeface="Times New Roman" panose="02020603050405020304" pitchFamily="18" charset="0"/>
              </a:rPr>
              <a:t>Why False Teachers are so dangerous.  (False Gospel as bad as no gospel at all)</a:t>
            </a:r>
          </a:p>
          <a:p>
            <a:r>
              <a:rPr lang="en-AU" dirty="0">
                <a:solidFill>
                  <a:srgbClr val="FFFF00"/>
                </a:solidFill>
                <a:latin typeface="Times New Roman" panose="02020603050405020304" pitchFamily="18" charset="0"/>
                <a:cs typeface="Times New Roman" panose="02020603050405020304" pitchFamily="18" charset="0"/>
              </a:rPr>
              <a:t>Enslavement</a:t>
            </a:r>
          </a:p>
          <a:p>
            <a:r>
              <a:rPr lang="en-AU" dirty="0">
                <a:solidFill>
                  <a:srgbClr val="FFFF00"/>
                </a:solidFill>
                <a:latin typeface="Times New Roman" panose="02020603050405020304" pitchFamily="18" charset="0"/>
                <a:cs typeface="Times New Roman" panose="02020603050405020304" pitchFamily="18" charset="0"/>
              </a:rPr>
              <a:t>Apostasy </a:t>
            </a:r>
          </a:p>
        </p:txBody>
      </p:sp>
      <p:sp>
        <p:nvSpPr>
          <p:cNvPr id="42" name="TextBox 41">
            <a:extLst>
              <a:ext uri="{FF2B5EF4-FFF2-40B4-BE49-F238E27FC236}">
                <a16:creationId xmlns:a16="http://schemas.microsoft.com/office/drawing/2014/main" id="{D903EC59-7BB7-A541-9339-BB3514AC61E8}"/>
              </a:ext>
            </a:extLst>
          </p:cNvPr>
          <p:cNvSpPr txBox="1"/>
          <p:nvPr/>
        </p:nvSpPr>
        <p:spPr>
          <a:xfrm>
            <a:off x="1328940" y="4942277"/>
            <a:ext cx="7790988"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They promise ‘freedom’, but embracing cravings of the flesh = enslavement</a:t>
            </a:r>
            <a:endParaRPr lang="en-AU" sz="1400" dirty="0">
              <a:solidFill>
                <a:schemeClr val="bg1"/>
              </a:solidFill>
              <a:latin typeface="Times New Roman" panose="02020603050405020304" pitchFamily="18" charset="0"/>
              <a:cs typeface="Times New Roman" panose="02020603050405020304" pitchFamily="18" charset="0"/>
            </a:endParaRPr>
          </a:p>
        </p:txBody>
      </p:sp>
      <p:sp>
        <p:nvSpPr>
          <p:cNvPr id="43" name="TextBox 42">
            <a:extLst>
              <a:ext uri="{FF2B5EF4-FFF2-40B4-BE49-F238E27FC236}">
                <a16:creationId xmlns:a16="http://schemas.microsoft.com/office/drawing/2014/main" id="{3195E656-9E84-4E46-852D-2E1A6F11A3BB}"/>
              </a:ext>
            </a:extLst>
          </p:cNvPr>
          <p:cNvSpPr txBox="1"/>
          <p:nvPr/>
        </p:nvSpPr>
        <p:spPr>
          <a:xfrm>
            <a:off x="1047057" y="5237910"/>
            <a:ext cx="7790988"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Deliberate ongoing rejection of God’s word &amp; embrace sin = loss of salvation </a:t>
            </a:r>
            <a:endParaRPr lang="en-AU" sz="1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38560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D4B2796E-74A1-1B42-9DA2-4A32C788AA24}"/>
              </a:ext>
            </a:extLst>
          </p:cNvPr>
          <p:cNvSpPr/>
          <p:nvPr/>
        </p:nvSpPr>
        <p:spPr>
          <a:xfrm>
            <a:off x="368545" y="3386557"/>
            <a:ext cx="8406910" cy="1200329"/>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20 </a:t>
            </a:r>
            <a:r>
              <a:rPr lang="en-AU" dirty="0">
                <a:latin typeface="Comic Sans MS" panose="030F0902030302020204" pitchFamily="66" charset="0"/>
                <a:ea typeface="Times New Roman" panose="02020603050405020304" pitchFamily="18" charset="0"/>
                <a:cs typeface="Times New Roman" panose="02020603050405020304" pitchFamily="18" charset="0"/>
              </a:rPr>
              <a:t>For if, after they  , they are again entangled in them and overcome, the last state has become worse for them than the first.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21 </a:t>
            </a:r>
            <a:r>
              <a:rPr lang="en-AU" dirty="0">
                <a:latin typeface="Comic Sans MS" panose="030F0902030302020204" pitchFamily="66" charset="0"/>
                <a:ea typeface="Times New Roman" panose="02020603050405020304" pitchFamily="18" charset="0"/>
                <a:cs typeface="Times New Roman" panose="02020603050405020304" pitchFamily="18" charset="0"/>
              </a:rPr>
              <a:t>For it would have been better for them never to have known the way of righteousness than after knowing it to turn back from the holy commandment delivered to them.</a:t>
            </a:r>
            <a:endParaRPr lang="en-AU" dirty="0">
              <a:latin typeface="Comic Sans MS" panose="030F0902030302020204" pitchFamily="66" charset="0"/>
              <a:ea typeface="Times New Roman" panose="02020603050405020304" pitchFamily="18" charset="0"/>
            </a:endParaRPr>
          </a:p>
        </p:txBody>
      </p:sp>
      <p:sp>
        <p:nvSpPr>
          <p:cNvPr id="15" name="TextBox 14">
            <a:extLst>
              <a:ext uri="{FF2B5EF4-FFF2-40B4-BE49-F238E27FC236}">
                <a16:creationId xmlns:a16="http://schemas.microsoft.com/office/drawing/2014/main" id="{0C862AB8-242D-C743-B0DD-7ED5CAAFA15D}"/>
              </a:ext>
            </a:extLst>
          </p:cNvPr>
          <p:cNvSpPr txBox="1"/>
          <p:nvPr/>
        </p:nvSpPr>
        <p:spPr>
          <a:xfrm>
            <a:off x="0" y="-7265"/>
            <a:ext cx="399593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a:t>
            </a:r>
            <a:r>
              <a:rPr lang="en-AU" u="sng" dirty="0">
                <a:solidFill>
                  <a:srgbClr val="FFFF00"/>
                </a:solidFill>
                <a:latin typeface="Times New Roman" panose="02020603050405020304" pitchFamily="18" charset="0"/>
                <a:cs typeface="Times New Roman" panose="02020603050405020304" pitchFamily="18" charset="0"/>
              </a:rPr>
              <a:t>indulge in the lust of defiling passion</a:t>
            </a:r>
          </a:p>
        </p:txBody>
      </p:sp>
      <p:sp>
        <p:nvSpPr>
          <p:cNvPr id="20" name="TextBox 19">
            <a:extLst>
              <a:ext uri="{FF2B5EF4-FFF2-40B4-BE49-F238E27FC236}">
                <a16:creationId xmlns:a16="http://schemas.microsoft.com/office/drawing/2014/main" id="{2124C2F0-1F8B-6A4E-83D6-70B94057858B}"/>
              </a:ext>
            </a:extLst>
          </p:cNvPr>
          <p:cNvSpPr txBox="1"/>
          <p:nvPr/>
        </p:nvSpPr>
        <p:spPr>
          <a:xfrm>
            <a:off x="3779912" y="-663"/>
            <a:ext cx="4881374"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conscious surrendering to and embracing of sin</a:t>
            </a:r>
          </a:p>
        </p:txBody>
      </p:sp>
      <p:sp>
        <p:nvSpPr>
          <p:cNvPr id="21" name="TextBox 20">
            <a:extLst>
              <a:ext uri="{FF2B5EF4-FFF2-40B4-BE49-F238E27FC236}">
                <a16:creationId xmlns:a16="http://schemas.microsoft.com/office/drawing/2014/main" id="{6085357E-BC52-004E-AEE2-DEEBE765E5F7}"/>
              </a:ext>
            </a:extLst>
          </p:cNvPr>
          <p:cNvSpPr txBox="1"/>
          <p:nvPr/>
        </p:nvSpPr>
        <p:spPr>
          <a:xfrm>
            <a:off x="16311" y="294565"/>
            <a:ext cx="226086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a:t>
            </a:r>
            <a:r>
              <a:rPr lang="en-AU" u="sng" dirty="0">
                <a:solidFill>
                  <a:srgbClr val="FFFF00"/>
                </a:solidFill>
                <a:latin typeface="Times New Roman" panose="02020603050405020304" pitchFamily="18" charset="0"/>
                <a:cs typeface="Times New Roman" panose="02020603050405020304" pitchFamily="18" charset="0"/>
              </a:rPr>
              <a:t> Despise Authority</a:t>
            </a:r>
          </a:p>
        </p:txBody>
      </p:sp>
      <p:sp>
        <p:nvSpPr>
          <p:cNvPr id="23" name="TextBox 22">
            <a:extLst>
              <a:ext uri="{FF2B5EF4-FFF2-40B4-BE49-F238E27FC236}">
                <a16:creationId xmlns:a16="http://schemas.microsoft.com/office/drawing/2014/main" id="{53677D97-38CC-9F45-8F99-189B60989E16}"/>
              </a:ext>
            </a:extLst>
          </p:cNvPr>
          <p:cNvSpPr txBox="1"/>
          <p:nvPr/>
        </p:nvSpPr>
        <p:spPr>
          <a:xfrm>
            <a:off x="2161360" y="276637"/>
            <a:ext cx="694138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Christians commanded to be subject to (obey) our rulers </a:t>
            </a:r>
            <a:r>
              <a:rPr lang="en-AU" sz="1400" dirty="0">
                <a:solidFill>
                  <a:schemeClr val="bg1"/>
                </a:solidFill>
                <a:latin typeface="Times New Roman" panose="02020603050405020304" pitchFamily="18" charset="0"/>
                <a:cs typeface="Times New Roman" panose="02020603050405020304" pitchFamily="18" charset="0"/>
              </a:rPr>
              <a:t>(within limits)</a:t>
            </a:r>
          </a:p>
        </p:txBody>
      </p:sp>
      <p:sp>
        <p:nvSpPr>
          <p:cNvPr id="18" name="TextBox 17">
            <a:extLst>
              <a:ext uri="{FF2B5EF4-FFF2-40B4-BE49-F238E27FC236}">
                <a16:creationId xmlns:a16="http://schemas.microsoft.com/office/drawing/2014/main" id="{282D793F-1CA6-6248-93F8-3C5E79AA6CB0}"/>
              </a:ext>
            </a:extLst>
          </p:cNvPr>
          <p:cNvSpPr txBox="1"/>
          <p:nvPr/>
        </p:nvSpPr>
        <p:spPr>
          <a:xfrm>
            <a:off x="-5766" y="564992"/>
            <a:ext cx="226086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Mock fallen angels</a:t>
            </a:r>
          </a:p>
        </p:txBody>
      </p:sp>
      <p:sp>
        <p:nvSpPr>
          <p:cNvPr id="22" name="TextBox 21">
            <a:extLst>
              <a:ext uri="{FF2B5EF4-FFF2-40B4-BE49-F238E27FC236}">
                <a16:creationId xmlns:a16="http://schemas.microsoft.com/office/drawing/2014/main" id="{8297500B-516B-7840-B91C-114942F5832E}"/>
              </a:ext>
            </a:extLst>
          </p:cNvPr>
          <p:cNvSpPr txBox="1"/>
          <p:nvPr/>
        </p:nvSpPr>
        <p:spPr>
          <a:xfrm>
            <a:off x="1826985" y="568056"/>
            <a:ext cx="7236296"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They mock evil spirits to give an appearance of being spiritually strong.</a:t>
            </a:r>
          </a:p>
        </p:txBody>
      </p:sp>
      <p:sp>
        <p:nvSpPr>
          <p:cNvPr id="24" name="TextBox 23">
            <a:extLst>
              <a:ext uri="{FF2B5EF4-FFF2-40B4-BE49-F238E27FC236}">
                <a16:creationId xmlns:a16="http://schemas.microsoft.com/office/drawing/2014/main" id="{02D67720-4E5E-8449-B7DB-D6425F63BA23}"/>
              </a:ext>
            </a:extLst>
          </p:cNvPr>
          <p:cNvSpPr txBox="1"/>
          <p:nvPr/>
        </p:nvSpPr>
        <p:spPr>
          <a:xfrm>
            <a:off x="-16349" y="849255"/>
            <a:ext cx="578673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Confuse ‘animal instinct’ with the leading of the Holy Spirit</a:t>
            </a:r>
          </a:p>
        </p:txBody>
      </p:sp>
      <p:sp>
        <p:nvSpPr>
          <p:cNvPr id="26" name="TextBox 25">
            <a:extLst>
              <a:ext uri="{FF2B5EF4-FFF2-40B4-BE49-F238E27FC236}">
                <a16:creationId xmlns:a16="http://schemas.microsoft.com/office/drawing/2014/main" id="{80DF2A39-1AB1-0C4D-B14A-7E01A14B7956}"/>
              </a:ext>
            </a:extLst>
          </p:cNvPr>
          <p:cNvSpPr txBox="1"/>
          <p:nvPr/>
        </p:nvSpPr>
        <p:spPr>
          <a:xfrm>
            <a:off x="-29647" y="1125151"/>
            <a:ext cx="4565125"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Character opposite to the character of Christ</a:t>
            </a:r>
          </a:p>
        </p:txBody>
      </p:sp>
      <p:sp>
        <p:nvSpPr>
          <p:cNvPr id="27" name="TextBox 26">
            <a:extLst>
              <a:ext uri="{FF2B5EF4-FFF2-40B4-BE49-F238E27FC236}">
                <a16:creationId xmlns:a16="http://schemas.microsoft.com/office/drawing/2014/main" id="{34D25282-26E8-9045-BBB5-E9459607ED54}"/>
              </a:ext>
            </a:extLst>
          </p:cNvPr>
          <p:cNvSpPr txBox="1"/>
          <p:nvPr/>
        </p:nvSpPr>
        <p:spPr>
          <a:xfrm>
            <a:off x="-6874" y="1391179"/>
            <a:ext cx="254890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Revel in their Deceptions</a:t>
            </a:r>
          </a:p>
        </p:txBody>
      </p:sp>
      <p:sp>
        <p:nvSpPr>
          <p:cNvPr id="28" name="TextBox 27">
            <a:extLst>
              <a:ext uri="{FF2B5EF4-FFF2-40B4-BE49-F238E27FC236}">
                <a16:creationId xmlns:a16="http://schemas.microsoft.com/office/drawing/2014/main" id="{514ED1D6-D6BC-3044-83C9-0589CE8FDAAB}"/>
              </a:ext>
            </a:extLst>
          </p:cNvPr>
          <p:cNvSpPr txBox="1"/>
          <p:nvPr/>
        </p:nvSpPr>
        <p:spPr>
          <a:xfrm>
            <a:off x="2361409" y="1400288"/>
            <a:ext cx="6690098"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their false teaching is what they get most excited about (&amp; celebrate)</a:t>
            </a:r>
            <a:endParaRPr lang="en-AU" sz="1400" dirty="0">
              <a:solidFill>
                <a:schemeClr val="bg1"/>
              </a:solidFill>
              <a:latin typeface="Times New Roman" panose="02020603050405020304" pitchFamily="18" charset="0"/>
              <a:cs typeface="Times New Roman" panose="02020603050405020304" pitchFamily="18" charset="0"/>
            </a:endParaRPr>
          </a:p>
        </p:txBody>
      </p:sp>
      <p:sp>
        <p:nvSpPr>
          <p:cNvPr id="29" name="TextBox 28">
            <a:extLst>
              <a:ext uri="{FF2B5EF4-FFF2-40B4-BE49-F238E27FC236}">
                <a16:creationId xmlns:a16="http://schemas.microsoft.com/office/drawing/2014/main" id="{C68F60CF-10AB-7645-B111-E534C5DF3189}"/>
              </a:ext>
            </a:extLst>
          </p:cNvPr>
          <p:cNvSpPr txBox="1"/>
          <p:nvPr/>
        </p:nvSpPr>
        <p:spPr>
          <a:xfrm>
            <a:off x="13076" y="1707920"/>
            <a:ext cx="506918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They are in the church (not about those in the world)</a:t>
            </a:r>
          </a:p>
        </p:txBody>
      </p:sp>
      <p:sp>
        <p:nvSpPr>
          <p:cNvPr id="30" name="TextBox 29">
            <a:extLst>
              <a:ext uri="{FF2B5EF4-FFF2-40B4-BE49-F238E27FC236}">
                <a16:creationId xmlns:a16="http://schemas.microsoft.com/office/drawing/2014/main" id="{976AE878-AAB6-BF46-BDB0-5E290D60AFDD}"/>
              </a:ext>
            </a:extLst>
          </p:cNvPr>
          <p:cNvSpPr txBox="1"/>
          <p:nvPr/>
        </p:nvSpPr>
        <p:spPr>
          <a:xfrm>
            <a:off x="0" y="1969906"/>
            <a:ext cx="147565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Impure hearts</a:t>
            </a:r>
          </a:p>
        </p:txBody>
      </p:sp>
      <p:sp>
        <p:nvSpPr>
          <p:cNvPr id="32" name="TextBox 31">
            <a:extLst>
              <a:ext uri="{FF2B5EF4-FFF2-40B4-BE49-F238E27FC236}">
                <a16:creationId xmlns:a16="http://schemas.microsoft.com/office/drawing/2014/main" id="{24CACD07-127F-6D4A-A822-3E6A2AB54A4F}"/>
              </a:ext>
            </a:extLst>
          </p:cNvPr>
          <p:cNvSpPr txBox="1"/>
          <p:nvPr/>
        </p:nvSpPr>
        <p:spPr>
          <a:xfrm>
            <a:off x="0" y="2255951"/>
            <a:ext cx="5491004"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They entice unsteady souls (easily toppled)</a:t>
            </a:r>
          </a:p>
        </p:txBody>
      </p:sp>
      <p:sp>
        <p:nvSpPr>
          <p:cNvPr id="33" name="TextBox 32">
            <a:extLst>
              <a:ext uri="{FF2B5EF4-FFF2-40B4-BE49-F238E27FC236}">
                <a16:creationId xmlns:a16="http://schemas.microsoft.com/office/drawing/2014/main" id="{E727819C-F539-1B49-BC22-DACC8EC77721}"/>
              </a:ext>
            </a:extLst>
          </p:cNvPr>
          <p:cNvSpPr txBox="1"/>
          <p:nvPr/>
        </p:nvSpPr>
        <p:spPr>
          <a:xfrm>
            <a:off x="4105026" y="2262553"/>
            <a:ext cx="3024336"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entice with plasticine words</a:t>
            </a:r>
            <a:endParaRPr lang="en-AU" sz="1400" dirty="0">
              <a:solidFill>
                <a:schemeClr val="bg1"/>
              </a:solidFill>
              <a:latin typeface="Times New Roman" panose="02020603050405020304" pitchFamily="18" charset="0"/>
              <a:cs typeface="Times New Roman" panose="02020603050405020304" pitchFamily="18" charset="0"/>
            </a:endParaRPr>
          </a:p>
        </p:txBody>
      </p:sp>
      <p:sp>
        <p:nvSpPr>
          <p:cNvPr id="34" name="TextBox 33">
            <a:extLst>
              <a:ext uri="{FF2B5EF4-FFF2-40B4-BE49-F238E27FC236}">
                <a16:creationId xmlns:a16="http://schemas.microsoft.com/office/drawing/2014/main" id="{5857869D-7EC0-844D-8F12-EE3129B50DC7}"/>
              </a:ext>
            </a:extLst>
          </p:cNvPr>
          <p:cNvSpPr txBox="1"/>
          <p:nvPr/>
        </p:nvSpPr>
        <p:spPr>
          <a:xfrm>
            <a:off x="24062" y="2541996"/>
            <a:ext cx="544287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Insatiable craving for what they have no right to</a:t>
            </a:r>
          </a:p>
        </p:txBody>
      </p:sp>
      <p:sp>
        <p:nvSpPr>
          <p:cNvPr id="35" name="TextBox 34">
            <a:extLst>
              <a:ext uri="{FF2B5EF4-FFF2-40B4-BE49-F238E27FC236}">
                <a16:creationId xmlns:a16="http://schemas.microsoft.com/office/drawing/2014/main" id="{D1167253-68DD-C747-A4E5-4AADFAECE85B}"/>
              </a:ext>
            </a:extLst>
          </p:cNvPr>
          <p:cNvSpPr txBox="1"/>
          <p:nvPr/>
        </p:nvSpPr>
        <p:spPr>
          <a:xfrm>
            <a:off x="6516216" y="2507700"/>
            <a:ext cx="109605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Accursed</a:t>
            </a:r>
          </a:p>
        </p:txBody>
      </p:sp>
      <p:sp>
        <p:nvSpPr>
          <p:cNvPr id="37" name="TextBox 36">
            <a:extLst>
              <a:ext uri="{FF2B5EF4-FFF2-40B4-BE49-F238E27FC236}">
                <a16:creationId xmlns:a16="http://schemas.microsoft.com/office/drawing/2014/main" id="{17626E16-8AD6-AA4D-AD15-0BE54B3B9DE6}"/>
              </a:ext>
            </a:extLst>
          </p:cNvPr>
          <p:cNvSpPr txBox="1"/>
          <p:nvPr/>
        </p:nvSpPr>
        <p:spPr>
          <a:xfrm>
            <a:off x="-6874" y="2805375"/>
            <a:ext cx="454343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Forsake ‘the right way’ to satisfy their cravings</a:t>
            </a:r>
          </a:p>
        </p:txBody>
      </p:sp>
      <p:sp>
        <p:nvSpPr>
          <p:cNvPr id="38" name="TextBox 37">
            <a:extLst>
              <a:ext uri="{FF2B5EF4-FFF2-40B4-BE49-F238E27FC236}">
                <a16:creationId xmlns:a16="http://schemas.microsoft.com/office/drawing/2014/main" id="{30C7E42F-0DAC-E74E-A4FC-D9F1A51AD91B}"/>
              </a:ext>
            </a:extLst>
          </p:cNvPr>
          <p:cNvSpPr txBox="1"/>
          <p:nvPr/>
        </p:nvSpPr>
        <p:spPr>
          <a:xfrm>
            <a:off x="4409168" y="2819672"/>
            <a:ext cx="464723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Claim ‘a new revelation’ to add to God’s word</a:t>
            </a:r>
            <a:endParaRPr lang="en-AU" sz="1400" dirty="0">
              <a:solidFill>
                <a:schemeClr val="bg1"/>
              </a:solidFill>
              <a:latin typeface="Times New Roman" panose="02020603050405020304" pitchFamily="18" charset="0"/>
              <a:cs typeface="Times New Roman" panose="02020603050405020304" pitchFamily="18" charset="0"/>
            </a:endParaRPr>
          </a:p>
        </p:txBody>
      </p:sp>
      <p:sp>
        <p:nvSpPr>
          <p:cNvPr id="39" name="TextBox 38">
            <a:extLst>
              <a:ext uri="{FF2B5EF4-FFF2-40B4-BE49-F238E27FC236}">
                <a16:creationId xmlns:a16="http://schemas.microsoft.com/office/drawing/2014/main" id="{02008268-8EC4-E94F-B2DF-344EA25C5B2B}"/>
              </a:ext>
            </a:extLst>
          </p:cNvPr>
          <p:cNvSpPr txBox="1"/>
          <p:nvPr/>
        </p:nvSpPr>
        <p:spPr>
          <a:xfrm>
            <a:off x="-6874" y="3076753"/>
            <a:ext cx="4925165"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Make big claims &amp; promises they can’t deliver</a:t>
            </a:r>
          </a:p>
        </p:txBody>
      </p:sp>
      <p:sp>
        <p:nvSpPr>
          <p:cNvPr id="40" name="TextBox 39">
            <a:extLst>
              <a:ext uri="{FF2B5EF4-FFF2-40B4-BE49-F238E27FC236}">
                <a16:creationId xmlns:a16="http://schemas.microsoft.com/office/drawing/2014/main" id="{A8CCC446-7999-3047-9A42-7A193901AB91}"/>
              </a:ext>
            </a:extLst>
          </p:cNvPr>
          <p:cNvSpPr txBox="1"/>
          <p:nvPr/>
        </p:nvSpPr>
        <p:spPr>
          <a:xfrm>
            <a:off x="5316457" y="1991010"/>
            <a:ext cx="4318344"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Not content with Godly Righteousness</a:t>
            </a:r>
          </a:p>
        </p:txBody>
      </p:sp>
      <p:sp>
        <p:nvSpPr>
          <p:cNvPr id="41" name="TextBox 40">
            <a:extLst>
              <a:ext uri="{FF2B5EF4-FFF2-40B4-BE49-F238E27FC236}">
                <a16:creationId xmlns:a16="http://schemas.microsoft.com/office/drawing/2014/main" id="{8D98882C-FA94-5948-B652-4A09F0DFA537}"/>
              </a:ext>
            </a:extLst>
          </p:cNvPr>
          <p:cNvSpPr txBox="1"/>
          <p:nvPr/>
        </p:nvSpPr>
        <p:spPr>
          <a:xfrm>
            <a:off x="24072" y="4685196"/>
            <a:ext cx="9027435" cy="923330"/>
          </a:xfrm>
          <a:prstGeom prst="rect">
            <a:avLst/>
          </a:prstGeom>
          <a:noFill/>
          <a:ln w="12700">
            <a:solidFill>
              <a:schemeClr val="bg1"/>
            </a:solidFill>
          </a:ln>
        </p:spPr>
        <p:txBody>
          <a:bodyPr wrap="square" rtlCol="0">
            <a:spAutoFit/>
          </a:bodyPr>
          <a:lstStyle/>
          <a:p>
            <a:r>
              <a:rPr lang="en-AU" b="1" dirty="0">
                <a:solidFill>
                  <a:schemeClr val="bg1"/>
                </a:solidFill>
                <a:latin typeface="Times New Roman" panose="02020603050405020304" pitchFamily="18" charset="0"/>
                <a:cs typeface="Times New Roman" panose="02020603050405020304" pitchFamily="18" charset="0"/>
              </a:rPr>
              <a:t>Why False Teachers are so dangerous.  (False Gospel as bad as no gospel at all)</a:t>
            </a:r>
          </a:p>
          <a:p>
            <a:r>
              <a:rPr lang="en-AU" dirty="0">
                <a:solidFill>
                  <a:srgbClr val="FFFF00"/>
                </a:solidFill>
                <a:latin typeface="Times New Roman" panose="02020603050405020304" pitchFamily="18" charset="0"/>
                <a:cs typeface="Times New Roman" panose="02020603050405020304" pitchFamily="18" charset="0"/>
              </a:rPr>
              <a:t>Enslavement</a:t>
            </a:r>
          </a:p>
          <a:p>
            <a:r>
              <a:rPr lang="en-AU" dirty="0">
                <a:solidFill>
                  <a:srgbClr val="FFFF00"/>
                </a:solidFill>
                <a:latin typeface="Times New Roman" panose="02020603050405020304" pitchFamily="18" charset="0"/>
                <a:cs typeface="Times New Roman" panose="02020603050405020304" pitchFamily="18" charset="0"/>
              </a:rPr>
              <a:t>Apostasy </a:t>
            </a:r>
          </a:p>
        </p:txBody>
      </p:sp>
      <p:sp>
        <p:nvSpPr>
          <p:cNvPr id="42" name="TextBox 41">
            <a:extLst>
              <a:ext uri="{FF2B5EF4-FFF2-40B4-BE49-F238E27FC236}">
                <a16:creationId xmlns:a16="http://schemas.microsoft.com/office/drawing/2014/main" id="{D903EC59-7BB7-A541-9339-BB3514AC61E8}"/>
              </a:ext>
            </a:extLst>
          </p:cNvPr>
          <p:cNvSpPr txBox="1"/>
          <p:nvPr/>
        </p:nvSpPr>
        <p:spPr>
          <a:xfrm>
            <a:off x="1328940" y="4942277"/>
            <a:ext cx="7790988"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They promise ‘freedom’, but embracing cravings of the flesh = enslavement</a:t>
            </a:r>
            <a:endParaRPr lang="en-AU" sz="1400" dirty="0">
              <a:solidFill>
                <a:schemeClr val="bg1"/>
              </a:solidFill>
              <a:latin typeface="Times New Roman" panose="02020603050405020304" pitchFamily="18" charset="0"/>
              <a:cs typeface="Times New Roman" panose="02020603050405020304" pitchFamily="18" charset="0"/>
            </a:endParaRPr>
          </a:p>
        </p:txBody>
      </p:sp>
      <p:sp>
        <p:nvSpPr>
          <p:cNvPr id="43" name="TextBox 42">
            <a:extLst>
              <a:ext uri="{FF2B5EF4-FFF2-40B4-BE49-F238E27FC236}">
                <a16:creationId xmlns:a16="http://schemas.microsoft.com/office/drawing/2014/main" id="{3195E656-9E84-4E46-852D-2E1A6F11A3BB}"/>
              </a:ext>
            </a:extLst>
          </p:cNvPr>
          <p:cNvSpPr txBox="1"/>
          <p:nvPr/>
        </p:nvSpPr>
        <p:spPr>
          <a:xfrm>
            <a:off x="1047057" y="5237910"/>
            <a:ext cx="7790988"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Deliberate ongoing rejection of God’s word &amp; embrace sin = loss of salvation </a:t>
            </a:r>
            <a:endParaRPr lang="en-AU" sz="1400" dirty="0">
              <a:solidFill>
                <a:schemeClr val="bg1"/>
              </a:solidFill>
              <a:latin typeface="Times New Roman" panose="02020603050405020304" pitchFamily="18" charset="0"/>
              <a:cs typeface="Times New Roman" panose="02020603050405020304" pitchFamily="18" charset="0"/>
            </a:endParaRPr>
          </a:p>
        </p:txBody>
      </p:sp>
      <p:sp>
        <p:nvSpPr>
          <p:cNvPr id="44" name="Rectangle 43">
            <a:extLst>
              <a:ext uri="{FF2B5EF4-FFF2-40B4-BE49-F238E27FC236}">
                <a16:creationId xmlns:a16="http://schemas.microsoft.com/office/drawing/2014/main" id="{7199DACC-7821-EC41-9C61-9C04EDC5FA95}"/>
              </a:ext>
            </a:extLst>
          </p:cNvPr>
          <p:cNvSpPr/>
          <p:nvPr/>
        </p:nvSpPr>
        <p:spPr>
          <a:xfrm rot="20271490">
            <a:off x="474651" y="1634164"/>
            <a:ext cx="8161123" cy="1569660"/>
          </a:xfrm>
          <a:prstGeom prst="rect">
            <a:avLst/>
          </a:prstGeom>
          <a:solidFill>
            <a:schemeClr val="bg1"/>
          </a:solidFill>
        </p:spPr>
        <p:txBody>
          <a:bodyPr wrap="square">
            <a:spAutoFit/>
          </a:bodyPr>
          <a:lstStyle/>
          <a:p>
            <a:pPr algn="ctr"/>
            <a:r>
              <a:rPr lang="en-AU" sz="4800" b="1" dirty="0">
                <a:solidFill>
                  <a:srgbClr val="00B050"/>
                </a:solidFill>
                <a:latin typeface="Chalkboard" panose="03050602040202020205" pitchFamily="66" charset="77"/>
                <a:ea typeface="Times New Roman" panose="02020603050405020304" pitchFamily="18" charset="0"/>
                <a:cs typeface="Times New Roman" panose="02020603050405020304" pitchFamily="18" charset="0"/>
              </a:rPr>
              <a:t>But God knows</a:t>
            </a:r>
          </a:p>
          <a:p>
            <a:pPr algn="ctr"/>
            <a:r>
              <a:rPr lang="en-AU" sz="4800" b="1" dirty="0">
                <a:solidFill>
                  <a:srgbClr val="00B050"/>
                </a:solidFill>
                <a:latin typeface="Chalkboard" panose="03050602040202020205" pitchFamily="66" charset="77"/>
                <a:ea typeface="Times New Roman" panose="02020603050405020304" pitchFamily="18" charset="0"/>
                <a:cs typeface="Times New Roman" panose="02020603050405020304" pitchFamily="18" charset="0"/>
              </a:rPr>
              <a:t>how to rescue the Godly</a:t>
            </a:r>
            <a:endParaRPr lang="en-AU" sz="4800" dirty="0">
              <a:solidFill>
                <a:srgbClr val="00B050"/>
              </a:solidFill>
              <a:latin typeface="Chalkboard" panose="03050602040202020205" pitchFamily="66" charset="77"/>
              <a:ea typeface="Times New Roman" panose="02020603050405020304" pitchFamily="18" charset="0"/>
            </a:endParaRPr>
          </a:p>
        </p:txBody>
      </p:sp>
    </p:spTree>
    <p:extLst>
      <p:ext uri="{BB962C8B-B14F-4D97-AF65-F5344CB8AC3E}">
        <p14:creationId xmlns:p14="http://schemas.microsoft.com/office/powerpoint/2010/main" val="251263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750613"/>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400" dirty="0">
                <a:solidFill>
                  <a:schemeClr val="bg1"/>
                </a:solidFill>
                <a:latin typeface="Times New Roman" panose="02020603050405020304" pitchFamily="18" charset="0"/>
                <a:ea typeface="Times New Roman" panose="02020603050405020304" pitchFamily="18" charset="0"/>
              </a:rPr>
              <a:t>Bold and wilful, they do not tremble as they blaspheme the glorious ones, </a:t>
            </a:r>
            <a:r>
              <a:rPr lang="en-AU" sz="2400" b="1" baseline="30000" dirty="0">
                <a:solidFill>
                  <a:schemeClr val="bg1"/>
                </a:solidFill>
                <a:latin typeface="Times New Roman" panose="02020603050405020304" pitchFamily="18" charset="0"/>
                <a:ea typeface="Times New Roman" panose="02020603050405020304" pitchFamily="18" charset="0"/>
              </a:rPr>
              <a:t>11 </a:t>
            </a:r>
            <a:r>
              <a:rPr lang="en-AU" sz="2400" dirty="0">
                <a:solidFill>
                  <a:schemeClr val="bg1"/>
                </a:solidFill>
                <a:latin typeface="Times New Roman" panose="02020603050405020304" pitchFamily="18" charset="0"/>
                <a:ea typeface="Times New Roman" panose="02020603050405020304" pitchFamily="18" charset="0"/>
              </a:rPr>
              <a:t>whereas angels, though greater in might and power, do not pronounce a blasphemous judgment against them before the Lord.  </a:t>
            </a:r>
            <a:r>
              <a:rPr lang="en-AU" sz="2400" b="1" baseline="30000" dirty="0">
                <a:solidFill>
                  <a:schemeClr val="bg1"/>
                </a:solidFill>
                <a:latin typeface="Times New Roman" panose="02020603050405020304" pitchFamily="18" charset="0"/>
                <a:ea typeface="Times New Roman" panose="02020603050405020304" pitchFamily="18" charset="0"/>
              </a:rPr>
              <a:t>12 </a:t>
            </a:r>
            <a:r>
              <a:rPr lang="en-AU" sz="2400" dirty="0">
                <a:solidFill>
                  <a:schemeClr val="bg1"/>
                </a:solidFill>
                <a:latin typeface="Times New Roman" panose="02020603050405020304" pitchFamily="18" charset="0"/>
                <a:ea typeface="Times New Roman" panose="02020603050405020304" pitchFamily="18" charset="0"/>
              </a:rPr>
              <a:t>But these, like irrational animals, creatures of instinct, born to be caught and destroyed, blaspheming about matters of which they are ignorant, will also be destroyed in their destruction, </a:t>
            </a:r>
            <a:r>
              <a:rPr lang="en-AU" sz="2400" b="1" baseline="30000" dirty="0">
                <a:solidFill>
                  <a:schemeClr val="bg1"/>
                </a:solidFill>
                <a:latin typeface="Times New Roman" panose="02020603050405020304" pitchFamily="18" charset="0"/>
                <a:ea typeface="Times New Roman" panose="02020603050405020304" pitchFamily="18" charset="0"/>
              </a:rPr>
              <a:t>13 </a:t>
            </a:r>
            <a:r>
              <a:rPr lang="en-AU" sz="2400" dirty="0">
                <a:solidFill>
                  <a:schemeClr val="bg1"/>
                </a:solidFill>
                <a:latin typeface="Times New Roman" panose="02020603050405020304" pitchFamily="18" charset="0"/>
                <a:ea typeface="Times New Roman" panose="02020603050405020304" pitchFamily="18" charset="0"/>
              </a:rPr>
              <a:t>suffering wrong as the wage for their wrongdoing.  They count it pleasure to revel in the daytime.  They are blots and blemishes, revelling in their deceptions, while they feast with you.  </a:t>
            </a:r>
            <a:r>
              <a:rPr lang="en-AU" sz="2400" b="1" baseline="30000" dirty="0">
                <a:solidFill>
                  <a:schemeClr val="bg1"/>
                </a:solidFill>
                <a:latin typeface="Times New Roman" panose="02020603050405020304" pitchFamily="18" charset="0"/>
                <a:ea typeface="Times New Roman" panose="02020603050405020304" pitchFamily="18" charset="0"/>
              </a:rPr>
              <a:t>14 </a:t>
            </a:r>
            <a:r>
              <a:rPr lang="en-AU" sz="2400" dirty="0">
                <a:solidFill>
                  <a:schemeClr val="bg1"/>
                </a:solidFill>
                <a:latin typeface="Times New Roman" panose="02020603050405020304" pitchFamily="18" charset="0"/>
                <a:ea typeface="Times New Roman" panose="02020603050405020304" pitchFamily="18" charset="0"/>
              </a:rPr>
              <a:t>They have eyes full of adultery, insatiable for sin. They entice unsteady souls.  They have hearts trained in greed.  Accursed children!  </a:t>
            </a:r>
            <a:r>
              <a:rPr lang="en-AU" sz="2400" b="1" baseline="30000" dirty="0">
                <a:solidFill>
                  <a:schemeClr val="bg1"/>
                </a:solidFill>
                <a:latin typeface="Times New Roman" panose="02020603050405020304" pitchFamily="18" charset="0"/>
                <a:ea typeface="Times New Roman" panose="02020603050405020304" pitchFamily="18" charset="0"/>
              </a:rPr>
              <a:t>15 </a:t>
            </a:r>
            <a:r>
              <a:rPr lang="en-AU" sz="2400" dirty="0">
                <a:solidFill>
                  <a:schemeClr val="bg1"/>
                </a:solidFill>
                <a:latin typeface="Times New Roman" panose="02020603050405020304" pitchFamily="18" charset="0"/>
                <a:ea typeface="Times New Roman" panose="02020603050405020304" pitchFamily="18" charset="0"/>
              </a:rPr>
              <a:t>Forsaking the right way, they have gone astray.  They have followed the way of Balaam, the son of </a:t>
            </a:r>
            <a:r>
              <a:rPr lang="en-AU" sz="2400" dirty="0" err="1">
                <a:solidFill>
                  <a:schemeClr val="bg1"/>
                </a:solidFill>
                <a:latin typeface="Times New Roman" panose="02020603050405020304" pitchFamily="18" charset="0"/>
                <a:ea typeface="Times New Roman" panose="02020603050405020304" pitchFamily="18" charset="0"/>
              </a:rPr>
              <a:t>Beor</a:t>
            </a:r>
            <a:r>
              <a:rPr lang="en-AU" sz="2400" dirty="0">
                <a:solidFill>
                  <a:schemeClr val="bg1"/>
                </a:solidFill>
                <a:latin typeface="Times New Roman" panose="02020603050405020304" pitchFamily="18" charset="0"/>
                <a:ea typeface="Times New Roman" panose="02020603050405020304" pitchFamily="18" charset="0"/>
              </a:rPr>
              <a:t>, who loved gain from wrongdoing, </a:t>
            </a:r>
            <a:r>
              <a:rPr lang="en-AU" sz="2400" b="1" baseline="30000" dirty="0">
                <a:solidFill>
                  <a:schemeClr val="bg1"/>
                </a:solidFill>
                <a:latin typeface="Times New Roman" panose="02020603050405020304" pitchFamily="18" charset="0"/>
                <a:ea typeface="Times New Roman" panose="02020603050405020304" pitchFamily="18" charset="0"/>
              </a:rPr>
              <a:t>16 </a:t>
            </a:r>
            <a:r>
              <a:rPr lang="en-AU" sz="2400" dirty="0">
                <a:solidFill>
                  <a:schemeClr val="bg1"/>
                </a:solidFill>
                <a:latin typeface="Times New Roman" panose="02020603050405020304" pitchFamily="18" charset="0"/>
                <a:ea typeface="Times New Roman" panose="02020603050405020304" pitchFamily="18" charset="0"/>
              </a:rPr>
              <a:t>but was rebuked for his own transgression;  a speechless donkey spoke with human voice and restrained the prophet’s madness.</a:t>
            </a:r>
            <a:endParaRPr lang="en-AU"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6961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750228"/>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400" b="1" baseline="30000" dirty="0">
                <a:solidFill>
                  <a:schemeClr val="bg1"/>
                </a:solidFill>
                <a:latin typeface="Times New Roman" panose="02020603050405020304" pitchFamily="18" charset="0"/>
                <a:ea typeface="Times New Roman" panose="02020603050405020304" pitchFamily="18" charset="0"/>
              </a:rPr>
              <a:t>17 </a:t>
            </a:r>
            <a:r>
              <a:rPr lang="en-AU" sz="2400" dirty="0">
                <a:solidFill>
                  <a:schemeClr val="bg1"/>
                </a:solidFill>
                <a:latin typeface="Times New Roman" panose="02020603050405020304" pitchFamily="18" charset="0"/>
                <a:ea typeface="Times New Roman" panose="02020603050405020304" pitchFamily="18" charset="0"/>
              </a:rPr>
              <a:t>These are waterless springs and mists driven by a storm.  For them the gloom of utter darkness has been reserved.  </a:t>
            </a:r>
            <a:r>
              <a:rPr lang="en-AU" sz="2400" b="1" baseline="30000" dirty="0">
                <a:solidFill>
                  <a:schemeClr val="bg1"/>
                </a:solidFill>
                <a:latin typeface="Times New Roman" panose="02020603050405020304" pitchFamily="18" charset="0"/>
                <a:ea typeface="Times New Roman" panose="02020603050405020304" pitchFamily="18" charset="0"/>
              </a:rPr>
              <a:t>18 </a:t>
            </a:r>
            <a:r>
              <a:rPr lang="en-AU" sz="2400" dirty="0">
                <a:solidFill>
                  <a:schemeClr val="bg1"/>
                </a:solidFill>
                <a:latin typeface="Times New Roman" panose="02020603050405020304" pitchFamily="18" charset="0"/>
                <a:ea typeface="Times New Roman" panose="02020603050405020304" pitchFamily="18" charset="0"/>
              </a:rPr>
              <a:t>For, speaking loud boasts of folly, they entice by sensual passions of the flesh those who are barely escaping from those who live in error.  </a:t>
            </a:r>
            <a:r>
              <a:rPr lang="en-AU" sz="2400" b="1" baseline="30000" dirty="0">
                <a:solidFill>
                  <a:schemeClr val="bg1"/>
                </a:solidFill>
                <a:latin typeface="Times New Roman" panose="02020603050405020304" pitchFamily="18" charset="0"/>
                <a:ea typeface="Times New Roman" panose="02020603050405020304" pitchFamily="18" charset="0"/>
              </a:rPr>
              <a:t>19 </a:t>
            </a:r>
            <a:r>
              <a:rPr lang="en-AU" sz="2400" dirty="0">
                <a:solidFill>
                  <a:schemeClr val="bg1"/>
                </a:solidFill>
                <a:latin typeface="Times New Roman" panose="02020603050405020304" pitchFamily="18" charset="0"/>
                <a:ea typeface="Times New Roman" panose="02020603050405020304" pitchFamily="18" charset="0"/>
              </a:rPr>
              <a:t>They promise them freedom, but they themselves are slaves of corruption.  For whatever overcomes a person, to that he is enslaved.  </a:t>
            </a:r>
            <a:r>
              <a:rPr lang="en-AU" sz="2400" b="1" baseline="30000" dirty="0">
                <a:solidFill>
                  <a:schemeClr val="bg1"/>
                </a:solidFill>
                <a:latin typeface="Times New Roman" panose="02020603050405020304" pitchFamily="18" charset="0"/>
                <a:ea typeface="Times New Roman" panose="02020603050405020304" pitchFamily="18" charset="0"/>
              </a:rPr>
              <a:t>20 </a:t>
            </a:r>
            <a:r>
              <a:rPr lang="en-AU" sz="2400" dirty="0">
                <a:solidFill>
                  <a:schemeClr val="bg1"/>
                </a:solidFill>
                <a:latin typeface="Times New Roman" panose="02020603050405020304" pitchFamily="18" charset="0"/>
                <a:ea typeface="Times New Roman" panose="02020603050405020304" pitchFamily="18" charset="0"/>
              </a:rPr>
              <a:t>For if, after they have escaped the defilements of the world through the knowledge of our Lord and Saviour Jesus Christ, they are again entangled in them and overcome, the last state has become worse for them than the first.  </a:t>
            </a:r>
            <a:r>
              <a:rPr lang="en-AU" sz="2400" b="1" baseline="30000" dirty="0">
                <a:solidFill>
                  <a:schemeClr val="bg1"/>
                </a:solidFill>
                <a:latin typeface="Times New Roman" panose="02020603050405020304" pitchFamily="18" charset="0"/>
                <a:ea typeface="Times New Roman" panose="02020603050405020304" pitchFamily="18" charset="0"/>
              </a:rPr>
              <a:t>21 </a:t>
            </a:r>
            <a:r>
              <a:rPr lang="en-AU" sz="2400" dirty="0">
                <a:solidFill>
                  <a:schemeClr val="bg1"/>
                </a:solidFill>
                <a:latin typeface="Times New Roman" panose="02020603050405020304" pitchFamily="18" charset="0"/>
                <a:ea typeface="Times New Roman" panose="02020603050405020304" pitchFamily="18" charset="0"/>
              </a:rPr>
              <a:t>For it would have been better for them never to have known the way of righteousness than after knowing it to turn back from the holy commandment delivered to them.  </a:t>
            </a:r>
            <a:r>
              <a:rPr lang="en-AU" sz="2400" b="1" baseline="30000" dirty="0">
                <a:solidFill>
                  <a:schemeClr val="bg1"/>
                </a:solidFill>
                <a:latin typeface="Times New Roman" panose="02020603050405020304" pitchFamily="18" charset="0"/>
                <a:ea typeface="Times New Roman" panose="02020603050405020304" pitchFamily="18" charset="0"/>
              </a:rPr>
              <a:t>22 </a:t>
            </a:r>
            <a:r>
              <a:rPr lang="en-AU" sz="2400" dirty="0">
                <a:solidFill>
                  <a:schemeClr val="bg1"/>
                </a:solidFill>
                <a:latin typeface="Times New Roman" panose="02020603050405020304" pitchFamily="18" charset="0"/>
                <a:ea typeface="Times New Roman" panose="02020603050405020304" pitchFamily="18" charset="0"/>
              </a:rPr>
              <a:t>What the true proverb says has happened to them:  “The dog returns to its own vomit, and the sow, after washing herself, returns to wallow in the mire.”</a:t>
            </a:r>
            <a:r>
              <a:rPr lang="en-AU" sz="2400" dirty="0">
                <a:solidFill>
                  <a:schemeClr val="bg1"/>
                </a:solidFill>
              </a:rPr>
              <a:t> </a:t>
            </a:r>
            <a:endParaRPr lang="en-AU"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4317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Embracing Truth, demands the rejecting of lies  ––  </a:t>
            </a:r>
            <a:r>
              <a:rPr lang="en-AU" dirty="0">
                <a:solidFill>
                  <a:srgbClr val="FFFF00"/>
                </a:solidFill>
                <a:latin typeface="Times New Roman" panose="02020603050405020304" pitchFamily="18" charset="0"/>
                <a:cs typeface="Times New Roman" panose="02020603050405020304" pitchFamily="18" charset="0"/>
              </a:rPr>
              <a:t>(False Teachers &amp; their False Teaching)</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88E95437-BBC9-4A48-9BD9-E9E20F9750F2}"/>
              </a:ext>
            </a:extLst>
          </p:cNvPr>
          <p:cNvSpPr txBox="1"/>
          <p:nvPr/>
        </p:nvSpPr>
        <p:spPr>
          <a:xfrm>
            <a:off x="12001" y="296728"/>
            <a:ext cx="9148528"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we don’t know how to recognise false teachers,   topics we love are at risk of corruption</a:t>
            </a:r>
          </a:p>
        </p:txBody>
      </p:sp>
      <p:sp>
        <p:nvSpPr>
          <p:cNvPr id="19" name="TextBox 18">
            <a:extLst>
              <a:ext uri="{FF2B5EF4-FFF2-40B4-BE49-F238E27FC236}">
                <a16:creationId xmlns:a16="http://schemas.microsoft.com/office/drawing/2014/main" id="{414380F0-F9E8-D144-84CA-45168918791F}"/>
              </a:ext>
            </a:extLst>
          </p:cNvPr>
          <p:cNvSpPr txBox="1"/>
          <p:nvPr/>
        </p:nvSpPr>
        <p:spPr>
          <a:xfrm>
            <a:off x="268968" y="586593"/>
            <a:ext cx="9136527"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Reject heresy  ––  The Pure Gospel is Beautiful and nothing else is good enough</a:t>
            </a:r>
            <a:endParaRPr lang="en-AU" u="sng" dirty="0">
              <a:solidFill>
                <a:schemeClr val="bg1"/>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A683EC32-2A62-394A-833D-AD06A9823E45}"/>
              </a:ext>
            </a:extLst>
          </p:cNvPr>
          <p:cNvSpPr txBox="1"/>
          <p:nvPr/>
        </p:nvSpPr>
        <p:spPr>
          <a:xfrm>
            <a:off x="0" y="862822"/>
            <a:ext cx="9148528"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Often hard to recognise – wolves who look very much like sheep</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Much of their teaching seems ‘standard’, but alongside are introduced “untruths”</a:t>
            </a:r>
          </a:p>
        </p:txBody>
      </p:sp>
      <p:sp>
        <p:nvSpPr>
          <p:cNvPr id="11" name="TextBox 10">
            <a:extLst>
              <a:ext uri="{FF2B5EF4-FFF2-40B4-BE49-F238E27FC236}">
                <a16:creationId xmlns:a16="http://schemas.microsoft.com/office/drawing/2014/main" id="{70E83BC8-1BAB-084A-8969-07DE184F4658}"/>
              </a:ext>
            </a:extLst>
          </p:cNvPr>
          <p:cNvSpPr txBox="1"/>
          <p:nvPr/>
        </p:nvSpPr>
        <p:spPr>
          <a:xfrm>
            <a:off x="0" y="1434640"/>
            <a:ext cx="9148528"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Because Jesus is Lord (Master) we must follow Him in His ways.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will punish false teachers – brought it upon themselves – our responsibility to hold to truth</a:t>
            </a:r>
          </a:p>
        </p:txBody>
      </p:sp>
      <p:sp>
        <p:nvSpPr>
          <p:cNvPr id="12" name="Rectangle 11">
            <a:extLst>
              <a:ext uri="{FF2B5EF4-FFF2-40B4-BE49-F238E27FC236}">
                <a16:creationId xmlns:a16="http://schemas.microsoft.com/office/drawing/2014/main" id="{D4B2796E-74A1-1B42-9DA2-4A32C788AA24}"/>
              </a:ext>
            </a:extLst>
          </p:cNvPr>
          <p:cNvSpPr/>
          <p:nvPr/>
        </p:nvSpPr>
        <p:spPr>
          <a:xfrm>
            <a:off x="971600" y="2553915"/>
            <a:ext cx="6635063" cy="369332"/>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3 </a:t>
            </a:r>
            <a:r>
              <a:rPr lang="en-AU" dirty="0">
                <a:latin typeface="Comic Sans MS" panose="030F0902030302020204" pitchFamily="66" charset="0"/>
                <a:ea typeface="Times New Roman" panose="02020603050405020304" pitchFamily="18" charset="0"/>
                <a:cs typeface="Times New Roman" panose="02020603050405020304" pitchFamily="18" charset="0"/>
              </a:rPr>
              <a:t>And in their greed they will exploit you with false words....</a:t>
            </a:r>
            <a:r>
              <a:rPr lang="en-AU" dirty="0"/>
              <a:t> </a:t>
            </a:r>
            <a:endParaRPr lang="en-AU" dirty="0">
              <a:latin typeface="Comic Sans MS" panose="030F0902030302020204" pitchFamily="66" charset="0"/>
              <a:ea typeface="Times New Roman" panose="02020603050405020304" pitchFamily="18" charset="0"/>
            </a:endParaRPr>
          </a:p>
        </p:txBody>
      </p:sp>
      <p:sp>
        <p:nvSpPr>
          <p:cNvPr id="14" name="TextBox 13">
            <a:extLst>
              <a:ext uri="{FF2B5EF4-FFF2-40B4-BE49-F238E27FC236}">
                <a16:creationId xmlns:a16="http://schemas.microsoft.com/office/drawing/2014/main" id="{4752E48E-042D-1B49-9CAF-6E7FD1637B0A}"/>
              </a:ext>
            </a:extLst>
          </p:cNvPr>
          <p:cNvSpPr txBox="1"/>
          <p:nvPr/>
        </p:nvSpPr>
        <p:spPr>
          <a:xfrm>
            <a:off x="9715" y="1951683"/>
            <a:ext cx="9148528"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Popular teaching that appeals to the flesh leads many astray</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Often an openness to worldliness and things that appeal to the flesh – gives Jesus a bad name</a:t>
            </a:r>
          </a:p>
        </p:txBody>
      </p:sp>
      <p:sp>
        <p:nvSpPr>
          <p:cNvPr id="15" name="TextBox 14">
            <a:extLst>
              <a:ext uri="{FF2B5EF4-FFF2-40B4-BE49-F238E27FC236}">
                <a16:creationId xmlns:a16="http://schemas.microsoft.com/office/drawing/2014/main" id="{819C96B6-0359-7A4C-8708-E8DFB7BA4806}"/>
              </a:ext>
            </a:extLst>
          </p:cNvPr>
          <p:cNvSpPr txBox="1"/>
          <p:nvPr/>
        </p:nvSpPr>
        <p:spPr>
          <a:xfrm>
            <a:off x="9714" y="2871703"/>
            <a:ext cx="5364088"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Motive of false teachers</a:t>
            </a:r>
            <a:endParaRPr lang="en-AU" u="sng" dirty="0">
              <a:solidFill>
                <a:schemeClr val="bg1"/>
              </a:solidFill>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BBBCB0C6-9486-C24A-821B-F094019C278C}"/>
              </a:ext>
            </a:extLst>
          </p:cNvPr>
          <p:cNvSpPr txBox="1"/>
          <p:nvPr/>
        </p:nvSpPr>
        <p:spPr>
          <a:xfrm>
            <a:off x="0" y="3772552"/>
            <a:ext cx="3419872"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Outcome of false teachers</a:t>
            </a:r>
            <a:endParaRPr lang="en-AU" u="sng" dirty="0">
              <a:solidFill>
                <a:schemeClr val="bg1"/>
              </a:solidFill>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D0D87F22-3FEC-6E49-B79A-6A3FD16CD00B}"/>
              </a:ext>
            </a:extLst>
          </p:cNvPr>
          <p:cNvSpPr txBox="1"/>
          <p:nvPr/>
        </p:nvSpPr>
        <p:spPr>
          <a:xfrm>
            <a:off x="9714" y="4452068"/>
            <a:ext cx="2834093"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Method of false teachers</a:t>
            </a:r>
            <a:endParaRPr lang="en-AU" u="sng" dirty="0">
              <a:solidFill>
                <a:schemeClr val="bg1"/>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76BA495D-50B9-2740-9316-3B4B3D185A33}"/>
              </a:ext>
            </a:extLst>
          </p:cNvPr>
          <p:cNvSpPr txBox="1"/>
          <p:nvPr/>
        </p:nvSpPr>
        <p:spPr>
          <a:xfrm>
            <a:off x="2513465" y="2884692"/>
            <a:ext cx="6635063"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Wanting more – an insatiable appetite for what we have no right to</a:t>
            </a:r>
          </a:p>
        </p:txBody>
      </p:sp>
      <p:sp>
        <p:nvSpPr>
          <p:cNvPr id="21" name="TextBox 20">
            <a:extLst>
              <a:ext uri="{FF2B5EF4-FFF2-40B4-BE49-F238E27FC236}">
                <a16:creationId xmlns:a16="http://schemas.microsoft.com/office/drawing/2014/main" id="{2560925C-4646-8041-9822-C4043C625D43}"/>
              </a:ext>
            </a:extLst>
          </p:cNvPr>
          <p:cNvSpPr txBox="1"/>
          <p:nvPr/>
        </p:nvSpPr>
        <p:spPr>
          <a:xfrm>
            <a:off x="377484" y="3199017"/>
            <a:ext cx="8756802"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Craving power;  influence;  prestige;  popularity;  admiration;  recognition;  to be needed;  money;  to be seen as super-spiritual</a:t>
            </a:r>
          </a:p>
        </p:txBody>
      </p:sp>
      <p:sp>
        <p:nvSpPr>
          <p:cNvPr id="22" name="TextBox 21">
            <a:extLst>
              <a:ext uri="{FF2B5EF4-FFF2-40B4-BE49-F238E27FC236}">
                <a16:creationId xmlns:a16="http://schemas.microsoft.com/office/drawing/2014/main" id="{506E3AF1-419E-7640-A911-7C3DDF05BAB1}"/>
              </a:ext>
            </a:extLst>
          </p:cNvPr>
          <p:cNvSpPr txBox="1"/>
          <p:nvPr/>
        </p:nvSpPr>
        <p:spPr>
          <a:xfrm>
            <a:off x="2691758" y="3797952"/>
            <a:ext cx="5870961"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Exploitation</a:t>
            </a:r>
          </a:p>
        </p:txBody>
      </p:sp>
      <p:sp>
        <p:nvSpPr>
          <p:cNvPr id="23" name="TextBox 22">
            <a:extLst>
              <a:ext uri="{FF2B5EF4-FFF2-40B4-BE49-F238E27FC236}">
                <a16:creationId xmlns:a16="http://schemas.microsoft.com/office/drawing/2014/main" id="{36C74CDD-6B6B-504A-A828-5A38E71AB997}"/>
              </a:ext>
            </a:extLst>
          </p:cNvPr>
          <p:cNvSpPr txBox="1"/>
          <p:nvPr/>
        </p:nvSpPr>
        <p:spPr>
          <a:xfrm>
            <a:off x="12852" y="4076558"/>
            <a:ext cx="9121434"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They use people up to achieve their vision/goals (to satisfy their craving for more...)</a:t>
            </a:r>
          </a:p>
        </p:txBody>
      </p:sp>
      <p:sp>
        <p:nvSpPr>
          <p:cNvPr id="24" name="TextBox 23">
            <a:extLst>
              <a:ext uri="{FF2B5EF4-FFF2-40B4-BE49-F238E27FC236}">
                <a16:creationId xmlns:a16="http://schemas.microsoft.com/office/drawing/2014/main" id="{C1729810-A173-2347-B386-458426E800F7}"/>
              </a:ext>
            </a:extLst>
          </p:cNvPr>
          <p:cNvSpPr txBox="1"/>
          <p:nvPr/>
        </p:nvSpPr>
        <p:spPr>
          <a:xfrm>
            <a:off x="2706045" y="4490895"/>
            <a:ext cx="5870961"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Plasticine words  (twist Scripture 3:16)</a:t>
            </a:r>
          </a:p>
        </p:txBody>
      </p:sp>
      <p:sp>
        <p:nvSpPr>
          <p:cNvPr id="25" name="TextBox 24">
            <a:extLst>
              <a:ext uri="{FF2B5EF4-FFF2-40B4-BE49-F238E27FC236}">
                <a16:creationId xmlns:a16="http://schemas.microsoft.com/office/drawing/2014/main" id="{876A7FF4-4D7E-5848-B429-141FE3007BF5}"/>
              </a:ext>
            </a:extLst>
          </p:cNvPr>
          <p:cNvSpPr txBox="1"/>
          <p:nvPr/>
        </p:nvSpPr>
        <p:spPr>
          <a:xfrm>
            <a:off x="12852" y="4748070"/>
            <a:ext cx="9121434"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Shape words and verses to give them a new/different meaning</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Use a verse to ‘prove’ a teaching the verse is not (in reality) addressing </a:t>
            </a:r>
          </a:p>
        </p:txBody>
      </p:sp>
      <p:sp>
        <p:nvSpPr>
          <p:cNvPr id="27" name="TextBox 26">
            <a:extLst>
              <a:ext uri="{FF2B5EF4-FFF2-40B4-BE49-F238E27FC236}">
                <a16:creationId xmlns:a16="http://schemas.microsoft.com/office/drawing/2014/main" id="{36097A8E-65C3-234B-9C67-B3098C348175}"/>
              </a:ext>
            </a:extLst>
          </p:cNvPr>
          <p:cNvSpPr txBox="1"/>
          <p:nvPr/>
        </p:nvSpPr>
        <p:spPr>
          <a:xfrm>
            <a:off x="-2495" y="5294324"/>
            <a:ext cx="9136527"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God hasn’t nodded off.  In His time, False Teachers  WILL  be punished.</a:t>
            </a:r>
            <a:endParaRPr lang="en-AU" u="sng"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6548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False Teachers – unrighteous in remand until Judgment. But God rescues the Righteous.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88E95437-BBC9-4A48-9BD9-E9E20F9750F2}"/>
              </a:ext>
            </a:extLst>
          </p:cNvPr>
          <p:cNvSpPr txBox="1"/>
          <p:nvPr/>
        </p:nvSpPr>
        <p:spPr>
          <a:xfrm>
            <a:off x="395536" y="279555"/>
            <a:ext cx="7368311" cy="646331"/>
          </a:xfrm>
          <a:prstGeom prst="rect">
            <a:avLst/>
          </a:prstGeom>
          <a:noFill/>
          <a:ln>
            <a:noFill/>
          </a:ln>
        </p:spPr>
        <p:txBody>
          <a:bodyPr wrap="square" numCol="2"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evil angels are not spared;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Flood – Noah &amp; family saved;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Sodom &amp; Gomorrah – an example to us all.  But Lot saved</a:t>
            </a:r>
          </a:p>
        </p:txBody>
      </p:sp>
      <p:sp>
        <p:nvSpPr>
          <p:cNvPr id="11" name="TextBox 10">
            <a:extLst>
              <a:ext uri="{FF2B5EF4-FFF2-40B4-BE49-F238E27FC236}">
                <a16:creationId xmlns:a16="http://schemas.microsoft.com/office/drawing/2014/main" id="{70E83BC8-1BAB-084A-8969-07DE184F4658}"/>
              </a:ext>
            </a:extLst>
          </p:cNvPr>
          <p:cNvSpPr txBox="1"/>
          <p:nvPr/>
        </p:nvSpPr>
        <p:spPr>
          <a:xfrm>
            <a:off x="899592" y="925886"/>
            <a:ext cx="6635011" cy="923330"/>
          </a:xfrm>
          <a:prstGeom prst="rect">
            <a:avLst/>
          </a:prstGeom>
          <a:noFill/>
          <a:ln w="12700">
            <a:solidFill>
              <a:schemeClr val="bg1"/>
            </a:solidFill>
          </a:ln>
        </p:spPr>
        <p:txBody>
          <a:bodyPr wrap="square" rtlCol="0">
            <a:spAutoFit/>
          </a:bodyPr>
          <a:lstStyle/>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God will judge and punish the ungodly</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The righteous are rescued from these times of trial</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The wicked are kept under punishment until the Day of Judgment</a:t>
            </a:r>
          </a:p>
        </p:txBody>
      </p:sp>
    </p:spTree>
    <p:extLst>
      <p:ext uri="{BB962C8B-B14F-4D97-AF65-F5344CB8AC3E}">
        <p14:creationId xmlns:p14="http://schemas.microsoft.com/office/powerpoint/2010/main" val="3672942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uiExpand="1" build="p"/>
      <p:bldP spid="11" grpId="0" uiExpand="1"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D4B2796E-74A1-1B42-9DA2-4A32C788AA24}"/>
              </a:ext>
            </a:extLst>
          </p:cNvPr>
          <p:cNvSpPr/>
          <p:nvPr/>
        </p:nvSpPr>
        <p:spPr>
          <a:xfrm>
            <a:off x="35496" y="1"/>
            <a:ext cx="9073008" cy="3785652"/>
          </a:xfrm>
          <a:prstGeom prst="rect">
            <a:avLst/>
          </a:prstGeom>
          <a:solidFill>
            <a:schemeClr val="bg1"/>
          </a:solidFill>
        </p:spPr>
        <p:txBody>
          <a:bodyPr wrap="square">
            <a:spAutoFit/>
          </a:bodyPr>
          <a:lstStyle/>
          <a:p>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Matthew 13: (ESV) 24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He put another parable before them, saying, </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“The kingdom of heaven may be compared to a man who sowed good seed in his field,</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25 </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but while his men were sleeping, his enemy came and sowed weeds among the wheat and went away.</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26 </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So when the plants came up and bore grain, then the weeds appeared also.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27 </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the servants of the master of the house came and said to him, ‘Master, did you not sow good seed in your field?  How then does it have weeds?’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28 </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He said to them, ‘An enemy has done this.’  So the servants said to him, ‘Then do you want us to go and gather them?’</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29 </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But he said, ‘No, lest in gathering the weeds you root up the wheat along with them.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30 </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Let both grow together until the harvest, and at harvest time I will tell the reapers, “Gather the weeds first and bind them in bundles to be burned, but gather the wheat into my barn.” ’ ”</a:t>
            </a:r>
            <a:r>
              <a:rPr lang="en-AU" sz="2000" dirty="0"/>
              <a:t> </a:t>
            </a:r>
            <a:endParaRPr lang="en-AU" sz="2000"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1993338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D4B2796E-74A1-1B42-9DA2-4A32C788AA24}"/>
              </a:ext>
            </a:extLst>
          </p:cNvPr>
          <p:cNvSpPr/>
          <p:nvPr/>
        </p:nvSpPr>
        <p:spPr>
          <a:xfrm>
            <a:off x="35496" y="1"/>
            <a:ext cx="9073008" cy="3170099"/>
          </a:xfrm>
          <a:prstGeom prst="rect">
            <a:avLst/>
          </a:prstGeom>
          <a:solidFill>
            <a:schemeClr val="bg1"/>
          </a:solidFill>
        </p:spPr>
        <p:txBody>
          <a:bodyPr wrap="square">
            <a:spAutoFit/>
          </a:bodyPr>
          <a:lstStyle/>
          <a:p>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Matthew 13: (ESV) 37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He answered, </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“The one who sows the good seed is the Son of Man.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38 </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The field is the world, and the good seed is the sons of the kingdom.  The weeds are the sons of the evil one,</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39 </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the enemy who sowed them is the devil.  The harvest is the end of the age, and the reapers are angels.</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40 </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Just as the weeds are gathered and burned with fire, so will it be at the end of the age.</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41 </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The Son of Man will send his angels, and they will gather </a:t>
            </a:r>
            <a:r>
              <a:rPr lang="en-AU" sz="2000"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out of his kingdom</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all causes of sin and all law-breakers,</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42 </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throw them into the fiery furnace.  In that place there will be weeping and gnashing of teeth.</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43 </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Then the righteous will shine like the sun in the kingdom of their Father.  He who has ears, let him hear.</a:t>
            </a:r>
            <a:r>
              <a:rPr lang="en-AU" sz="2000" dirty="0"/>
              <a:t> </a:t>
            </a:r>
            <a:endParaRPr lang="en-AU" sz="2000"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1210692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False Teachers – unrighteous in remand until Judgment. But God rescues the Righteous.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88E95437-BBC9-4A48-9BD9-E9E20F9750F2}"/>
              </a:ext>
            </a:extLst>
          </p:cNvPr>
          <p:cNvSpPr txBox="1"/>
          <p:nvPr/>
        </p:nvSpPr>
        <p:spPr>
          <a:xfrm>
            <a:off x="395536" y="279555"/>
            <a:ext cx="7368311" cy="646331"/>
          </a:xfrm>
          <a:prstGeom prst="rect">
            <a:avLst/>
          </a:prstGeom>
          <a:noFill/>
          <a:ln>
            <a:noFill/>
          </a:ln>
        </p:spPr>
        <p:txBody>
          <a:bodyPr wrap="square" numCol="2"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evil angels are not spared;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Flood – Noah &amp; family saved;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Sodom &amp; Gomorrah – an example to us all.  But Lot saved</a:t>
            </a:r>
          </a:p>
        </p:txBody>
      </p:sp>
      <p:sp>
        <p:nvSpPr>
          <p:cNvPr id="19" name="TextBox 18">
            <a:extLst>
              <a:ext uri="{FF2B5EF4-FFF2-40B4-BE49-F238E27FC236}">
                <a16:creationId xmlns:a16="http://schemas.microsoft.com/office/drawing/2014/main" id="{414380F0-F9E8-D144-84CA-45168918791F}"/>
              </a:ext>
            </a:extLst>
          </p:cNvPr>
          <p:cNvSpPr txBox="1"/>
          <p:nvPr/>
        </p:nvSpPr>
        <p:spPr>
          <a:xfrm>
            <a:off x="7385" y="2152823"/>
            <a:ext cx="5489937"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Characteristics of the unrighteous (False Teachers)</a:t>
            </a:r>
            <a:endParaRPr lang="en-AU" u="sng" dirty="0">
              <a:solidFill>
                <a:schemeClr val="bg1"/>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70E83BC8-1BAB-084A-8969-07DE184F4658}"/>
              </a:ext>
            </a:extLst>
          </p:cNvPr>
          <p:cNvSpPr txBox="1"/>
          <p:nvPr/>
        </p:nvSpPr>
        <p:spPr>
          <a:xfrm>
            <a:off x="899592" y="925886"/>
            <a:ext cx="6635011" cy="923330"/>
          </a:xfrm>
          <a:prstGeom prst="rect">
            <a:avLst/>
          </a:prstGeom>
          <a:noFill/>
          <a:ln w="12700">
            <a:solidFill>
              <a:schemeClr val="bg1"/>
            </a:solidFill>
          </a:ln>
        </p:spPr>
        <p:txBody>
          <a:bodyPr wrap="square" rtlCol="0">
            <a:spAutoFit/>
          </a:bodyPr>
          <a:lstStyle/>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God will judge and punish the ungodly</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The righteous are rescued from these times of trial</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The wicked are kept under punishment until the Day of Judgment</a:t>
            </a:r>
          </a:p>
        </p:txBody>
      </p:sp>
      <p:sp>
        <p:nvSpPr>
          <p:cNvPr id="12" name="Rectangle 11">
            <a:extLst>
              <a:ext uri="{FF2B5EF4-FFF2-40B4-BE49-F238E27FC236}">
                <a16:creationId xmlns:a16="http://schemas.microsoft.com/office/drawing/2014/main" id="{D4B2796E-74A1-1B42-9DA2-4A32C788AA24}"/>
              </a:ext>
            </a:extLst>
          </p:cNvPr>
          <p:cNvSpPr/>
          <p:nvPr/>
        </p:nvSpPr>
        <p:spPr>
          <a:xfrm>
            <a:off x="7385" y="3721596"/>
            <a:ext cx="9141143" cy="369332"/>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10 </a:t>
            </a:r>
            <a:r>
              <a:rPr lang="en-AU" dirty="0">
                <a:latin typeface="Comic Sans MS" panose="030F0902030302020204" pitchFamily="66" charset="0"/>
                <a:ea typeface="Times New Roman" panose="02020603050405020304" pitchFamily="18" charset="0"/>
                <a:cs typeface="Times New Roman" panose="02020603050405020304" pitchFamily="18" charset="0"/>
              </a:rPr>
              <a:t>...especially those who indulge in the lust of defiling passion and despise authority</a:t>
            </a:r>
            <a:endParaRPr lang="en-AU" dirty="0">
              <a:latin typeface="Comic Sans MS" panose="030F0902030302020204" pitchFamily="66" charset="0"/>
              <a:ea typeface="Times New Roman" panose="02020603050405020304" pitchFamily="18" charset="0"/>
            </a:endParaRPr>
          </a:p>
        </p:txBody>
      </p:sp>
      <p:sp>
        <p:nvSpPr>
          <p:cNvPr id="14" name="TextBox 13">
            <a:extLst>
              <a:ext uri="{FF2B5EF4-FFF2-40B4-BE49-F238E27FC236}">
                <a16:creationId xmlns:a16="http://schemas.microsoft.com/office/drawing/2014/main" id="{D846951C-418B-9B41-926A-461674CEE7C3}"/>
              </a:ext>
            </a:extLst>
          </p:cNvPr>
          <p:cNvSpPr txBox="1"/>
          <p:nvPr/>
        </p:nvSpPr>
        <p:spPr>
          <a:xfrm>
            <a:off x="0" y="1847284"/>
            <a:ext cx="9148528"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 promise that we won’t have trials, but that we will be rescued from them (eternal glory)</a:t>
            </a:r>
          </a:p>
        </p:txBody>
      </p:sp>
      <p:sp>
        <p:nvSpPr>
          <p:cNvPr id="15" name="TextBox 14">
            <a:extLst>
              <a:ext uri="{FF2B5EF4-FFF2-40B4-BE49-F238E27FC236}">
                <a16:creationId xmlns:a16="http://schemas.microsoft.com/office/drawing/2014/main" id="{0C862AB8-242D-C743-B0DD-7ED5CAAFA15D}"/>
              </a:ext>
            </a:extLst>
          </p:cNvPr>
          <p:cNvSpPr txBox="1"/>
          <p:nvPr/>
        </p:nvSpPr>
        <p:spPr>
          <a:xfrm>
            <a:off x="0" y="2445426"/>
            <a:ext cx="399593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indulge in the lust of defiling passion</a:t>
            </a:r>
          </a:p>
        </p:txBody>
      </p:sp>
      <p:sp>
        <p:nvSpPr>
          <p:cNvPr id="17" name="TextBox 16">
            <a:extLst>
              <a:ext uri="{FF2B5EF4-FFF2-40B4-BE49-F238E27FC236}">
                <a16:creationId xmlns:a16="http://schemas.microsoft.com/office/drawing/2014/main" id="{5C016388-2D67-AB40-8150-9204D3D26B68}"/>
              </a:ext>
            </a:extLst>
          </p:cNvPr>
          <p:cNvSpPr txBox="1"/>
          <p:nvPr/>
        </p:nvSpPr>
        <p:spPr>
          <a:xfrm>
            <a:off x="3851920" y="2451939"/>
            <a:ext cx="4464496"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follow the corrupt desire of the sinful nature</a:t>
            </a:r>
          </a:p>
        </p:txBody>
      </p:sp>
      <p:sp>
        <p:nvSpPr>
          <p:cNvPr id="20" name="TextBox 19">
            <a:extLst>
              <a:ext uri="{FF2B5EF4-FFF2-40B4-BE49-F238E27FC236}">
                <a16:creationId xmlns:a16="http://schemas.microsoft.com/office/drawing/2014/main" id="{2124C2F0-1F8B-6A4E-83D6-70B94057858B}"/>
              </a:ext>
            </a:extLst>
          </p:cNvPr>
          <p:cNvSpPr txBox="1"/>
          <p:nvPr/>
        </p:nvSpPr>
        <p:spPr>
          <a:xfrm>
            <a:off x="338698" y="2713196"/>
            <a:ext cx="8805301"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about slipping into sin, but about a conscious surrendering to and embracing of sin</a:t>
            </a:r>
          </a:p>
        </p:txBody>
      </p:sp>
      <p:sp>
        <p:nvSpPr>
          <p:cNvPr id="24" name="TextBox 23">
            <a:extLst>
              <a:ext uri="{FF2B5EF4-FFF2-40B4-BE49-F238E27FC236}">
                <a16:creationId xmlns:a16="http://schemas.microsoft.com/office/drawing/2014/main" id="{0CC885CC-488C-754D-828D-C68E7D8450A1}"/>
              </a:ext>
            </a:extLst>
          </p:cNvPr>
          <p:cNvSpPr txBox="1"/>
          <p:nvPr/>
        </p:nvSpPr>
        <p:spPr>
          <a:xfrm>
            <a:off x="6875" y="3016067"/>
            <a:ext cx="226086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Despise Authority</a:t>
            </a:r>
          </a:p>
        </p:txBody>
      </p:sp>
      <p:sp>
        <p:nvSpPr>
          <p:cNvPr id="25" name="TextBox 24">
            <a:extLst>
              <a:ext uri="{FF2B5EF4-FFF2-40B4-BE49-F238E27FC236}">
                <a16:creationId xmlns:a16="http://schemas.microsoft.com/office/drawing/2014/main" id="{1F6F5518-49F4-D24A-AA50-0024CA8193C8}"/>
              </a:ext>
            </a:extLst>
          </p:cNvPr>
          <p:cNvSpPr txBox="1"/>
          <p:nvPr/>
        </p:nvSpPr>
        <p:spPr>
          <a:xfrm>
            <a:off x="2195736" y="3046012"/>
            <a:ext cx="694138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Christians commanded to be subject to (obey) our rulers </a:t>
            </a:r>
            <a:r>
              <a:rPr lang="en-AU" sz="1400" dirty="0">
                <a:solidFill>
                  <a:schemeClr val="bg1"/>
                </a:solidFill>
                <a:latin typeface="Times New Roman" panose="02020603050405020304" pitchFamily="18" charset="0"/>
                <a:cs typeface="Times New Roman" panose="02020603050405020304" pitchFamily="18" charset="0"/>
              </a:rPr>
              <a:t>(within limits)</a:t>
            </a:r>
          </a:p>
        </p:txBody>
      </p:sp>
    </p:spTree>
    <p:extLst>
      <p:ext uri="{BB962C8B-B14F-4D97-AF65-F5344CB8AC3E}">
        <p14:creationId xmlns:p14="http://schemas.microsoft.com/office/powerpoint/2010/main" val="400984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12" grpId="0" animBg="1"/>
      <p:bldP spid="14" grpId="0" uiExpand="1" build="p"/>
      <p:bldP spid="15" grpId="0" uiExpand="1" build="p"/>
      <p:bldP spid="17" grpId="0" uiExpand="1" build="p"/>
      <p:bldP spid="20" grpId="0" uiExpand="1" build="p"/>
      <p:bldP spid="24" grpId="0"/>
      <p:bldP spid="25"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130249</TotalTime>
  <Words>4508</Words>
  <Application>Microsoft Macintosh PowerPoint</Application>
  <PresentationFormat>On-screen Show (16:10)</PresentationFormat>
  <Paragraphs>341</Paragraphs>
  <Slides>23</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Chalkboard</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2267</cp:revision>
  <cp:lastPrinted>2021-08-06T03:39:34Z</cp:lastPrinted>
  <dcterms:created xsi:type="dcterms:W3CDTF">2016-11-04T06:28:01Z</dcterms:created>
  <dcterms:modified xsi:type="dcterms:W3CDTF">2021-08-08T03:46:48Z</dcterms:modified>
</cp:coreProperties>
</file>